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300" r:id="rId2"/>
    <p:sldId id="1148" r:id="rId3"/>
    <p:sldId id="1196" r:id="rId4"/>
    <p:sldId id="460" r:id="rId5"/>
    <p:sldId id="1195" r:id="rId6"/>
    <p:sldId id="415" r:id="rId7"/>
    <p:sldId id="464" r:id="rId8"/>
    <p:sldId id="467" r:id="rId9"/>
    <p:sldId id="423" r:id="rId10"/>
    <p:sldId id="594" r:id="rId11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509E92-8A4F-5763-4036-02BFFC19931A}" name="Sophie MIRAMONT" initials="SM" userId="S-1-5-21-724595899-3740277947-4257673828-211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13" clrIdx="0">
    <p:extLst>
      <p:ext uri="{19B8F6BF-5375-455C-9EA6-DF929625EA0E}">
        <p15:presenceInfo xmlns:p15="http://schemas.microsoft.com/office/powerpoint/2012/main" userId="Utilisateur" providerId="None"/>
      </p:ext>
    </p:extLst>
  </p:cmAuthor>
  <p:cmAuthor id="2" name="Sophie" initials="S" lastIdx="2" clrIdx="1">
    <p:extLst>
      <p:ext uri="{19B8F6BF-5375-455C-9EA6-DF929625EA0E}">
        <p15:presenceInfo xmlns:p15="http://schemas.microsoft.com/office/powerpoint/2012/main" userId="Soph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7DDAFF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89209" autoAdjust="0"/>
  </p:normalViewPr>
  <p:slideViewPr>
    <p:cSldViewPr>
      <p:cViewPr varScale="1">
        <p:scale>
          <a:sx n="100" d="100"/>
          <a:sy n="100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4" y="4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371287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r">
              <a:defRPr sz="1200"/>
            </a:lvl1pPr>
          </a:lstStyle>
          <a:p>
            <a:fld id="{D24BC1DE-F4A9-4832-BEAF-FEA00677D0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379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4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91" rIns="91381" bIns="4569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507"/>
            <a:ext cx="5388610" cy="4439840"/>
          </a:xfrm>
          <a:prstGeom prst="rect">
            <a:avLst/>
          </a:prstGeom>
        </p:spPr>
        <p:txBody>
          <a:bodyPr vert="horz" lIns="91381" tIns="45691" rIns="91381" bIns="4569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0" cy="493315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r">
              <a:defRPr sz="1200"/>
            </a:lvl1pPr>
          </a:lstStyle>
          <a:p>
            <a:fld id="{F5EFC5A8-88C2-4FBB-8C6C-3A4E7796F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18106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816352" y="9372604"/>
            <a:ext cx="290988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AB4056-B6CB-4628-B944-9E641CC6D3A9}" type="slidenum">
              <a:rPr lang="fr-FR" altLang="fr-FR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2363" cy="3700462"/>
          </a:xfrm>
          <a:ln/>
        </p:spPr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4" y="4686302"/>
            <a:ext cx="5387975" cy="4440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tabLst>
                <a:tab pos="0" algn="l"/>
                <a:tab pos="445801" algn="l"/>
                <a:tab pos="896360" algn="l"/>
                <a:tab pos="1343745" algn="l"/>
                <a:tab pos="1794306" algn="l"/>
                <a:tab pos="2241690" algn="l"/>
                <a:tab pos="2692250" algn="l"/>
                <a:tab pos="3139637" algn="l"/>
                <a:tab pos="3590197" algn="l"/>
                <a:tab pos="4039169" algn="l"/>
                <a:tab pos="4488142" algn="l"/>
                <a:tab pos="4937115" algn="l"/>
                <a:tab pos="5386089" algn="l"/>
                <a:tab pos="5835060" algn="l"/>
                <a:tab pos="6284034" algn="l"/>
                <a:tab pos="6733006" algn="l"/>
                <a:tab pos="7181981" algn="l"/>
                <a:tab pos="7630953" algn="l"/>
                <a:tab pos="8081513" algn="l"/>
                <a:tab pos="8528899" algn="l"/>
                <a:tab pos="8979458" algn="l"/>
              </a:tabLst>
            </a:pPr>
            <a:endParaRPr lang="fr-FR" altLang="fr-FR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816353" y="9372603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B3E0692-C91B-46A6-9E35-77550CBACE4B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" y="9372603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 altLang="fr-FR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" y="5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 alt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5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26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6352" y="9372603"/>
            <a:ext cx="290988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7" tIns="46787" rIns="89977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/>
            <a:fld id="{BEF82335-2ED8-48CD-924B-A335A1B454F8}" type="slidenum">
              <a:rPr lang="fr-FR" altLang="fr-FR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2363" cy="3700462"/>
          </a:xfrm>
          <a:ln/>
        </p:spPr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3" y="4686301"/>
            <a:ext cx="5387975" cy="4440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5873" algn="l"/>
                <a:tab pos="896505" algn="l"/>
                <a:tab pos="1343962" algn="l"/>
                <a:tab pos="1794595" algn="l"/>
                <a:tab pos="2242052" algn="l"/>
                <a:tab pos="2692684" algn="l"/>
                <a:tab pos="3140144" algn="l"/>
                <a:tab pos="3590776" algn="l"/>
                <a:tab pos="4039820" algn="l"/>
                <a:tab pos="4488866" algn="l"/>
                <a:tab pos="4937911" algn="l"/>
                <a:tab pos="5386957" algn="l"/>
                <a:tab pos="5836001" algn="l"/>
                <a:tab pos="6285047" algn="l"/>
                <a:tab pos="6734092" algn="l"/>
                <a:tab pos="7183139" algn="l"/>
                <a:tab pos="7632183" algn="l"/>
                <a:tab pos="8082816" algn="l"/>
                <a:tab pos="8530274" algn="l"/>
                <a:tab pos="8980906" algn="l"/>
              </a:tabLst>
            </a:pPr>
            <a:endParaRPr lang="fr-FR" altLang="fr-FR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16352" y="9372603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7" tIns="46787" rIns="89977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/>
            <a:fld id="{2BA02FA8-9D98-49D9-A3E0-A9EB1E270B3C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" y="9372603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6" tIns="45709" rIns="91416" bIns="45709" anchor="ctr"/>
          <a:lstStyle/>
          <a:p>
            <a:endParaRPr lang="fr-FR" altLang="fr-FR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" y="5"/>
            <a:ext cx="29162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6" tIns="45709" rIns="91416" bIns="45709" anchor="ctr"/>
          <a:lstStyle/>
          <a:p>
            <a:endParaRPr lang="fr-FR" alt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7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96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703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506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021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 txBox="1">
            <a:spLocks noGrp="1" noChangeArrowheads="1"/>
          </p:cNvSpPr>
          <p:nvPr/>
        </p:nvSpPr>
        <p:spPr bwMode="auto">
          <a:xfrm>
            <a:off x="3816354" y="9371013"/>
            <a:ext cx="29114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BB55939-1A47-4280-A040-C6A4BC329BA8}" type="slidenum">
              <a:rPr lang="fr-FR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7</a:t>
            </a:fld>
            <a:endParaRPr lang="fr-F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2363" cy="3700462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2" y="4686301"/>
            <a:ext cx="5389563" cy="4438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5801" algn="l"/>
                <a:tab pos="896360" algn="l"/>
                <a:tab pos="1343745" algn="l"/>
                <a:tab pos="1794306" algn="l"/>
                <a:tab pos="2241690" algn="l"/>
                <a:tab pos="2692250" algn="l"/>
                <a:tab pos="3139637" algn="l"/>
                <a:tab pos="3590197" algn="l"/>
                <a:tab pos="4039169" algn="l"/>
                <a:tab pos="4488142" algn="l"/>
                <a:tab pos="4937115" algn="l"/>
                <a:tab pos="5386089" algn="l"/>
                <a:tab pos="5835060" algn="l"/>
                <a:tab pos="6284034" algn="l"/>
                <a:tab pos="6733006" algn="l"/>
                <a:tab pos="7181981" algn="l"/>
                <a:tab pos="7630953" algn="l"/>
                <a:tab pos="8081513" algn="l"/>
                <a:tab pos="8528899" algn="l"/>
                <a:tab pos="8979458" algn="l"/>
              </a:tabLst>
            </a:pPr>
            <a:endParaRPr lang="fr-FR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6355" y="9371017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7B0C4E-96FF-4C46-A21A-4ED813714365}" type="slidenum">
              <a:rPr lang="fr-F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5" y="9371017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5" y="5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720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 txBox="1">
            <a:spLocks noGrp="1" noChangeArrowheads="1"/>
          </p:cNvSpPr>
          <p:nvPr/>
        </p:nvSpPr>
        <p:spPr bwMode="auto">
          <a:xfrm>
            <a:off x="3816354" y="9371013"/>
            <a:ext cx="29114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BB55939-1A47-4280-A040-C6A4BC329BA8}" type="slidenum">
              <a:rPr lang="fr-FR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8</a:t>
            </a:fld>
            <a:endParaRPr lang="fr-F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2363" cy="3700462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2" y="4686301"/>
            <a:ext cx="5389563" cy="4438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5801" algn="l"/>
                <a:tab pos="896360" algn="l"/>
                <a:tab pos="1343745" algn="l"/>
                <a:tab pos="1794306" algn="l"/>
                <a:tab pos="2241690" algn="l"/>
                <a:tab pos="2692250" algn="l"/>
                <a:tab pos="3139637" algn="l"/>
                <a:tab pos="3590197" algn="l"/>
                <a:tab pos="4039169" algn="l"/>
                <a:tab pos="4488142" algn="l"/>
                <a:tab pos="4937115" algn="l"/>
                <a:tab pos="5386089" algn="l"/>
                <a:tab pos="5835060" algn="l"/>
                <a:tab pos="6284034" algn="l"/>
                <a:tab pos="6733006" algn="l"/>
                <a:tab pos="7181981" algn="l"/>
                <a:tab pos="7630953" algn="l"/>
                <a:tab pos="8081513" algn="l"/>
                <a:tab pos="8528899" algn="l"/>
                <a:tab pos="8979458" algn="l"/>
              </a:tabLst>
            </a:pPr>
            <a:endParaRPr lang="fr-FR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6355" y="9371017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2" tIns="46787" rIns="89972" bIns="46787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7B0C4E-96FF-4C46-A21A-4ED813714365}" type="slidenum">
              <a:rPr lang="fr-F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5" y="9371017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5" y="5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12" tIns="45706" rIns="91412" bIns="45706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76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B2E2-1FC8-4E5E-9EE4-ECF4C1B4DB00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60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98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7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1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00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04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3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6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1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72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72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fld id="{7B9B3C7B-077F-49AE-ABD0-45104D1D3DC8}" type="slidenum">
              <a:rPr lang="fr-FR" smtClean="0"/>
              <a:t>‹N°›</a:t>
            </a:fld>
            <a:endParaRPr lang="fr-FR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99CC00"/>
          </a:solidFill>
          <a:ln w="2556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8604250" y="6021388"/>
            <a:ext cx="288925" cy="836612"/>
          </a:xfrm>
          <a:prstGeom prst="rect">
            <a:avLst/>
          </a:prstGeom>
          <a:solidFill>
            <a:srgbClr val="99CCFF"/>
          </a:solidFill>
          <a:ln w="2556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7740650" y="6092825"/>
            <a:ext cx="287338" cy="765175"/>
          </a:xfrm>
          <a:prstGeom prst="rect">
            <a:avLst/>
          </a:prstGeom>
          <a:solidFill>
            <a:srgbClr val="008080"/>
          </a:solidFill>
          <a:ln w="2556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8172450" y="6237288"/>
            <a:ext cx="287338" cy="620712"/>
          </a:xfrm>
          <a:prstGeom prst="rect">
            <a:avLst/>
          </a:prstGeom>
          <a:solidFill>
            <a:srgbClr val="99CC00"/>
          </a:solidFill>
          <a:ln w="2556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308850" y="6381750"/>
            <a:ext cx="287338" cy="476250"/>
          </a:xfrm>
          <a:prstGeom prst="rect">
            <a:avLst/>
          </a:prstGeom>
          <a:solidFill>
            <a:srgbClr val="FFCC00"/>
          </a:solidFill>
          <a:ln w="2556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7399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73138" y="2780928"/>
            <a:ext cx="7772400" cy="2103438"/>
          </a:xfrm>
          <a:prstGeom prst="rect">
            <a:avLst/>
          </a:prstGeom>
          <a:gradFill rotWithShape="0">
            <a:gsLst>
              <a:gs pos="0">
                <a:srgbClr val="DAFF90"/>
              </a:gs>
              <a:gs pos="100000">
                <a:srgbClr val="F4FFE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4400" dirty="0">
                <a:solidFill>
                  <a:srgbClr val="000000"/>
                </a:solidFill>
                <a:latin typeface="Comic Sans MS" panose="030F0702030302020204" pitchFamily="66" charset="0"/>
              </a:rPr>
              <a:t>Natura 2000</a:t>
            </a:r>
            <a:br>
              <a:rPr lang="fr-FR" altLang="fr-FR" sz="4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fr-FR" altLang="fr-FR" sz="4400" dirty="0">
                <a:solidFill>
                  <a:srgbClr val="000000"/>
                </a:solidFill>
                <a:latin typeface="Comic Sans MS" panose="030F0702030302020204" pitchFamily="66" charset="0"/>
              </a:rPr>
              <a:t>Perspectives 2024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-68304"/>
            <a:ext cx="2016918" cy="1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9787" y="150448"/>
            <a:ext cx="1397057" cy="1523361"/>
          </a:xfrm>
          <a:prstGeom prst="rect">
            <a:avLst/>
          </a:prstGeom>
        </p:spPr>
      </p:pic>
      <p:pic>
        <p:nvPicPr>
          <p:cNvPr id="10" name="irc_m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" t="-64" r="-46" b="-64"/>
          <a:stretch>
            <a:fillRect/>
          </a:stretch>
        </p:blipFill>
        <p:spPr bwMode="auto">
          <a:xfrm>
            <a:off x="2315512" y="0"/>
            <a:ext cx="2040463" cy="147226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A69E002-C601-C5A9-CA12-79266ECA0C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84" y="94163"/>
            <a:ext cx="1548000" cy="1416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403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1340768"/>
            <a:ext cx="84383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2163" indent="-342900" algn="just">
              <a:buFont typeface="Wingdings" panose="05000000000000000000" pitchFamily="2" charset="2"/>
              <a:buChar char="Ø"/>
            </a:pPr>
            <a:r>
              <a:rPr lang="fr-FR" sz="2200" b="1" u="sng" kern="0" dirty="0"/>
              <a:t>Aires protégées</a:t>
            </a:r>
          </a:p>
          <a:p>
            <a:pPr marL="449263" algn="just"/>
            <a:endParaRPr lang="fr-FR" sz="2200" u="sng" kern="0" dirty="0"/>
          </a:p>
          <a:p>
            <a:pPr marL="449263" algn="just"/>
            <a:r>
              <a:rPr lang="fr-FR" sz="2200" dirty="0"/>
              <a:t>- Jeudi 11 avril: demi-journée pour les élus et DGS sur les outils de protection de la biodiversité en avril (avec CPIE </a:t>
            </a:r>
            <a:r>
              <a:rPr lang="fr-FR" sz="2200" dirty="0" err="1"/>
              <a:t>Logne</a:t>
            </a:r>
            <a:r>
              <a:rPr lang="fr-FR" sz="2200" dirty="0"/>
              <a:t> et Grand Lieu)</a:t>
            </a:r>
          </a:p>
          <a:p>
            <a:pPr marL="449263" algn="just"/>
            <a:endParaRPr lang="fr-FR" sz="2200" dirty="0"/>
          </a:p>
          <a:p>
            <a:pPr marL="449263" algn="just"/>
            <a:r>
              <a:rPr lang="fr-FR" sz="2200" dirty="0"/>
              <a:t>- Groupe de travail avec l’ONF préservation dune grise</a:t>
            </a:r>
          </a:p>
          <a:p>
            <a:pPr marL="449263" algn="just"/>
            <a:endParaRPr lang="fr-FR" sz="2200" u="sng" kern="0" dirty="0"/>
          </a:p>
          <a:p>
            <a:pPr marL="449263" algn="just"/>
            <a:endParaRPr lang="fr-FR" sz="2200" u="sng" kern="0" dirty="0"/>
          </a:p>
          <a:p>
            <a:pPr marL="449263" algn="just"/>
            <a:endParaRPr lang="fr-FR" sz="2200" u="sng" kern="0" dirty="0"/>
          </a:p>
          <a:p>
            <a:pPr marL="792163" indent="-342900" algn="just">
              <a:buFont typeface="Wingdings" panose="05000000000000000000" pitchFamily="2" charset="2"/>
              <a:buChar char="Ø"/>
            </a:pPr>
            <a:r>
              <a:rPr lang="fr-FR" sz="2200" b="1" u="sng" kern="0" dirty="0"/>
              <a:t>Sensibilisation</a:t>
            </a:r>
          </a:p>
          <a:p>
            <a:pPr marL="449263" algn="just"/>
            <a:endParaRPr lang="fr-FR" sz="2200" kern="0" dirty="0"/>
          </a:p>
          <a:p>
            <a:pPr marL="449263" algn="just"/>
            <a:r>
              <a:rPr lang="fr-FR" sz="2200" kern="0" dirty="0"/>
              <a:t>Ambassadeurs du littoral : </a:t>
            </a:r>
            <a:r>
              <a:rPr lang="fr-FR" sz="2200" dirty="0"/>
              <a:t>poursuite de la mission juillet-août,</a:t>
            </a:r>
          </a:p>
          <a:p>
            <a:pPr marL="449263" algn="just"/>
            <a:endParaRPr lang="fr-FR" sz="2200" dirty="0"/>
          </a:p>
          <a:p>
            <a:pPr marL="449263" algn="just"/>
            <a:r>
              <a:rPr lang="fr-FR" sz="2200" kern="0" dirty="0"/>
              <a:t>Participation aux actions locales : </a:t>
            </a:r>
            <a:r>
              <a:rPr lang="fr-FR" sz="2200" dirty="0"/>
              <a:t>JIF, Belle Action…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9896451A-EDAE-5095-C2CE-AB7A17558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-18628"/>
            <a:ext cx="5758226" cy="504055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dirty="0">
                <a:solidFill>
                  <a:srgbClr val="000000"/>
                </a:solidFill>
              </a:rPr>
              <a:t>Autres dossiers</a:t>
            </a:r>
          </a:p>
        </p:txBody>
      </p:sp>
      <p:pic>
        <p:nvPicPr>
          <p:cNvPr id="3" name="Image 2" descr="Une image contenant Police, texte, logo, Graphique&#10;&#10;Description générée automatiquement">
            <a:extLst>
              <a:ext uri="{FF2B5EF4-FFF2-40B4-BE49-F238E27FC236}">
                <a16:creationId xmlns:a16="http://schemas.microsoft.com/office/drawing/2014/main" id="{C86A97AF-83BF-92B3-E69C-748EED2FC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5619" y="850162"/>
            <a:ext cx="2114845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8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84187" y="756128"/>
            <a:ext cx="8659813" cy="540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FR" altLang="fr-FR" sz="2300" b="1" dirty="0">
                <a:solidFill>
                  <a:srgbClr val="000000"/>
                </a:solidFill>
              </a:rPr>
              <a:t>Convention Natura 2000 </a:t>
            </a:r>
            <a:r>
              <a:rPr lang="fr-FR" altLang="fr-FR" sz="2300" dirty="0">
                <a:solidFill>
                  <a:srgbClr val="000000"/>
                </a:solidFill>
              </a:rPr>
              <a:t>: </a:t>
            </a:r>
          </a:p>
          <a:p>
            <a:pPr eaLnBrk="1" hangingPunct="1"/>
            <a:r>
              <a:rPr lang="fr-FR" altLang="fr-FR" sz="2300" i="1" dirty="0">
                <a:solidFill>
                  <a:srgbClr val="7030A0"/>
                </a:solidFill>
              </a:rPr>
              <a:t>diminution des aides à l’animation de 10%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fr-FR" altLang="fr-FR" sz="23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chargée de mission Natura 2000 et coordination</a:t>
            </a: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chargée de mission Observatoire</a:t>
            </a: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Assistante</a:t>
            </a: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2 ambassadeurs du littoral juillet-août</a:t>
            </a: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2 techniciens MAEC février-mars-avril</a:t>
            </a: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chemeClr val="tx1"/>
                </a:solidFill>
                <a:sym typeface="Wingdings" panose="05000000000000000000" pitchFamily="2" charset="2"/>
              </a:rPr>
              <a:t>temps d’animation MAEC Chambre d’agriculture</a:t>
            </a:r>
          </a:p>
          <a:p>
            <a:pPr eaLnBrk="1" hangingPunct="1"/>
            <a:endParaRPr lang="fr-FR" altLang="fr-FR" sz="23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prestataires extérieurs diagnostics contrats Natura 2000 et MAEC</a:t>
            </a:r>
          </a:p>
          <a:p>
            <a:pPr eaLnBrk="1" hangingPunct="1"/>
            <a:endParaRPr lang="fr-FR" altLang="fr-FR" sz="23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342900" indent="-342900" eaLnBrk="1" hangingPunct="1">
              <a:buFontTx/>
              <a:buChar char="-"/>
            </a:pP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Actions de communication soirée Ramsar</a:t>
            </a:r>
          </a:p>
          <a:p>
            <a:pPr eaLnBrk="1" hangingPunct="1"/>
            <a:endParaRPr lang="fr-FR" altLang="fr-FR" sz="23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FR" altLang="fr-FR" sz="2300" b="1" dirty="0">
                <a:solidFill>
                  <a:srgbClr val="000000"/>
                </a:solidFill>
                <a:sym typeface="Wingdings" panose="05000000000000000000" pitchFamily="2" charset="2"/>
              </a:rPr>
              <a:t>LIFE </a:t>
            </a:r>
            <a:r>
              <a:rPr lang="fr-FR" altLang="fr-FR" sz="2300" b="1" dirty="0" err="1">
                <a:solidFill>
                  <a:srgbClr val="000000"/>
                </a:solidFill>
                <a:sym typeface="Wingdings" panose="05000000000000000000" pitchFamily="2" charset="2"/>
              </a:rPr>
              <a:t>Sallina</a:t>
            </a:r>
            <a:r>
              <a:rPr lang="fr-FR" altLang="fr-FR" sz="2300" b="1" dirty="0">
                <a:solidFill>
                  <a:srgbClr val="000000"/>
                </a:solidFill>
                <a:sym typeface="Wingdings" panose="05000000000000000000" pitchFamily="2" charset="2"/>
              </a:rPr>
              <a:t> : </a:t>
            </a:r>
            <a:r>
              <a:rPr lang="fr-FR" altLang="fr-FR" sz="2300" dirty="0">
                <a:solidFill>
                  <a:srgbClr val="000000"/>
                </a:solidFill>
                <a:sym typeface="Wingdings" panose="05000000000000000000" pitchFamily="2" charset="2"/>
              </a:rPr>
              <a:t>0,2 ETP + prestataires + communication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39750" y="0"/>
            <a:ext cx="8604250" cy="647700"/>
          </a:xfrm>
          <a:prstGeom prst="rect">
            <a:avLst/>
          </a:prstGeom>
          <a:gradFill rotWithShape="0">
            <a:gsLst>
              <a:gs pos="0">
                <a:srgbClr val="DAFF90"/>
              </a:gs>
              <a:gs pos="100000">
                <a:srgbClr val="F4FFE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Prévisionnel financier 2024</a:t>
            </a:r>
          </a:p>
        </p:txBody>
      </p:sp>
    </p:spTree>
    <p:extLst>
      <p:ext uri="{BB962C8B-B14F-4D97-AF65-F5344CB8AC3E}">
        <p14:creationId xmlns:p14="http://schemas.microsoft.com/office/powerpoint/2010/main" val="332935502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27584" y="0"/>
            <a:ext cx="7848872" cy="548680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Contrats Natura 2000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74B398E-CA2A-C96F-3E36-56BA3ABB8970}"/>
              </a:ext>
            </a:extLst>
          </p:cNvPr>
          <p:cNvSpPr txBox="1"/>
          <p:nvPr/>
        </p:nvSpPr>
        <p:spPr>
          <a:xfrm>
            <a:off x="576300" y="980728"/>
            <a:ext cx="84601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u="sng" dirty="0"/>
              <a:t>Contrats Natura 2000 « plages » :</a:t>
            </a:r>
          </a:p>
          <a:p>
            <a:endParaRPr lang="fr-FR" dirty="0"/>
          </a:p>
          <a:p>
            <a:r>
              <a:rPr lang="fr-FR" dirty="0"/>
              <a:t>	</a:t>
            </a:r>
            <a:r>
              <a:rPr lang="fr-FR" dirty="0">
                <a:sym typeface="Wingdings" panose="05000000000000000000" pitchFamily="2" charset="2"/>
              </a:rPr>
              <a:t> Dépôt des  demandes de financement pour 4 contrats « plages » de 	Barbâtre, Notre-Dame-de-Monts, Saint-Hilaire-de-Riez et Les Moutiers-en-Retz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	 Réflexion avec Noirmoutier-en-l’Île et possibilité d’un dépôt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u="sng" dirty="0">
                <a:sym typeface="Wingdings" panose="05000000000000000000" pitchFamily="2" charset="2"/>
              </a:rPr>
              <a:t>Contrats Natura 2000 privés :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	 Construction du projet de restauration des 5 marais de Saint-Hilaire-de-Riez 	et possibilité de dépôt de demande de financement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	 Construction du projet de restauration d’une lagune à Beauvoir-sur-Mer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7936CC-39C4-26BA-2663-9BA3CF454C93}"/>
              </a:ext>
            </a:extLst>
          </p:cNvPr>
          <p:cNvSpPr txBox="1"/>
          <p:nvPr/>
        </p:nvSpPr>
        <p:spPr>
          <a:xfrm>
            <a:off x="576300" y="2770083"/>
            <a:ext cx="8460196" cy="9233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Organisation d’une demi-journée de formation « biodiversité des plages » pour les agents permanents et saisonniers longues durée des Offices de tourisme</a:t>
            </a:r>
          </a:p>
          <a:p>
            <a:pPr algn="ctr"/>
            <a:r>
              <a:rPr lang="fr-FR" b="1" u="sng" dirty="0"/>
              <a:t>Jeudi 23 mai 2024</a:t>
            </a:r>
          </a:p>
        </p:txBody>
      </p:sp>
    </p:spTree>
    <p:extLst>
      <p:ext uri="{BB962C8B-B14F-4D97-AF65-F5344CB8AC3E}">
        <p14:creationId xmlns:p14="http://schemas.microsoft.com/office/powerpoint/2010/main" val="86208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27584" y="0"/>
            <a:ext cx="7848872" cy="548680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MAEC à enjeu Biodiversité - 2024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E1757F-F08D-12F7-CBD7-123EE61FC910}"/>
              </a:ext>
            </a:extLst>
          </p:cNvPr>
          <p:cNvSpPr txBox="1"/>
          <p:nvPr/>
        </p:nvSpPr>
        <p:spPr>
          <a:xfrm>
            <a:off x="544964" y="764704"/>
            <a:ext cx="8565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Recrutement de 2 techniciens pendant 3 mois</a:t>
            </a:r>
          </a:p>
          <a:p>
            <a:endParaRPr lang="fr-FR" sz="2000" b="1" dirty="0">
              <a:latin typeface="+mj-lt"/>
            </a:endParaRPr>
          </a:p>
          <a:p>
            <a:endParaRPr lang="fr-FR" sz="2000" b="1" dirty="0">
              <a:latin typeface="+mj-lt"/>
            </a:endParaRPr>
          </a:p>
          <a:p>
            <a:r>
              <a:rPr lang="fr-FR" sz="2000" b="1" dirty="0">
                <a:latin typeface="+mj-lt"/>
              </a:rPr>
              <a:t>Déploiement de la MAEC « entretien des fossés tertiaires » sur 200 km avec expérimentation</a:t>
            </a:r>
          </a:p>
          <a:p>
            <a:pPr marL="514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 marais salé : 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 1 km de fossés engagés, clôture partielle de 2 mares dans des prairies pâturées,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fr-F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 marais doux: 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 10</a:t>
            </a:r>
            <a:r>
              <a:rPr lang="fr-FR" sz="20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% environ des linéaires engagés, reprofilage fort (pente 1 pour 3 minimum) avec pose de clôtures</a:t>
            </a:r>
            <a:endParaRPr lang="fr-FR" sz="2000" b="1" dirty="0">
              <a:latin typeface="+mj-lt"/>
            </a:endParaRPr>
          </a:p>
          <a:p>
            <a:endParaRPr lang="fr-FR" sz="2000" b="1" dirty="0">
              <a:latin typeface="+mj-lt"/>
            </a:endParaRPr>
          </a:p>
          <a:p>
            <a:endParaRPr lang="fr-FR" sz="2000" dirty="0"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EB4811-13C6-135A-79CB-7BDFF616BB24}"/>
              </a:ext>
            </a:extLst>
          </p:cNvPr>
          <p:cNvSpPr txBox="1"/>
          <p:nvPr/>
        </p:nvSpPr>
        <p:spPr>
          <a:xfrm>
            <a:off x="507162" y="4149080"/>
            <a:ext cx="864096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</a:rPr>
              <a:t>Organisation des formations MAEC obligatoires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- 3 formations « eau et biodiversité » pour les sauniers</a:t>
            </a:r>
            <a:endParaRPr lang="fr-FR" sz="2000" dirty="0">
              <a:latin typeface="+mj-lt"/>
              <a:ea typeface="Arial Unicode MS" panose="020B0604020202020204" pitchFamily="34" charset="-128"/>
              <a:cs typeface="Arial Narrow" panose="020B0606020202030204" pitchFamily="34" charset="0"/>
            </a:endParaRP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- 3 formations « gestion du parasitisme en marais » </a:t>
            </a:r>
          </a:p>
          <a:p>
            <a:r>
              <a:rPr lang="fr-FR" sz="200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- 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2 formations « reconnaître les oiseaux et la flore de mon exploitation </a:t>
            </a:r>
          </a:p>
          <a:p>
            <a:r>
              <a:rPr lang="fr-FR" sz="200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- 2</a:t>
            </a:r>
            <a:r>
              <a:rPr lang="fr-FR" sz="2000" dirty="0">
                <a:solidFill>
                  <a:srgbClr val="000000"/>
                </a:solidFill>
                <a:effectLst/>
                <a:latin typeface="+mj-lt"/>
                <a:ea typeface="Arial Unicode MS" panose="020B0604020202020204" pitchFamily="34" charset="-128"/>
                <a:cs typeface="Arial Narrow" panose="020B0606020202030204" pitchFamily="34" charset="0"/>
              </a:rPr>
              <a:t> formations « Saisonnaliser sa conduite de pâturage avec des parcelles composées de végétations naturelles »</a:t>
            </a:r>
          </a:p>
          <a:p>
            <a:endParaRPr lang="fr-FR" sz="2000" dirty="0">
              <a:solidFill>
                <a:srgbClr val="000000"/>
              </a:solidFill>
              <a:latin typeface="+mj-lt"/>
              <a:ea typeface="Arial Unicode MS" panose="020B0604020202020204" pitchFamily="34" charset="-128"/>
            </a:endParaRPr>
          </a:p>
          <a:p>
            <a:r>
              <a:rPr lang="fr-FR" sz="200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</a:rPr>
              <a:t>SMBB / Chambre d’agriculture / Conservatoire des Races Animales en PL</a:t>
            </a: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507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27584" y="0"/>
            <a:ext cx="7848872" cy="548680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MAEC à enjeu Biodiversité - 2024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E1757F-F08D-12F7-CBD7-123EE61FC910}"/>
              </a:ext>
            </a:extLst>
          </p:cNvPr>
          <p:cNvSpPr txBox="1"/>
          <p:nvPr/>
        </p:nvSpPr>
        <p:spPr>
          <a:xfrm>
            <a:off x="555402" y="1052736"/>
            <a:ext cx="85653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Plusieurs</a:t>
            </a:r>
            <a:r>
              <a:rPr lang="fr-FR" sz="2000" b="1" dirty="0">
                <a:latin typeface="+mj-lt"/>
              </a:rPr>
              <a:t> indicateurs </a:t>
            </a:r>
            <a:r>
              <a:rPr lang="fr-FR" sz="2000" dirty="0">
                <a:latin typeface="+mj-lt"/>
              </a:rPr>
              <a:t>en construction pour l’évaluation des MAEC liées à l’élevage </a:t>
            </a:r>
          </a:p>
          <a:p>
            <a:endParaRPr lang="fr-FR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</a:rPr>
              <a:t>Suivi des </a:t>
            </a:r>
            <a:r>
              <a:rPr lang="fr-FR" sz="2000" b="1" dirty="0">
                <a:latin typeface="+mj-lt"/>
              </a:rPr>
              <a:t>surfaces inondées </a:t>
            </a:r>
            <a:r>
              <a:rPr lang="fr-FR" sz="2000" dirty="0">
                <a:latin typeface="+mj-lt"/>
              </a:rPr>
              <a:t>et du ratio </a:t>
            </a:r>
            <a:r>
              <a:rPr lang="fr-FR" sz="2000" b="1" dirty="0">
                <a:latin typeface="+mj-lt"/>
              </a:rPr>
              <a:t>surfaces pâturées/surfaces fauchées</a:t>
            </a:r>
            <a:r>
              <a:rPr lang="fr-FR" sz="2000" dirty="0">
                <a:latin typeface="+mj-lt"/>
              </a:rPr>
              <a:t> par télédétection </a:t>
            </a:r>
            <a:r>
              <a:rPr lang="fr-FR" sz="2000" dirty="0">
                <a:latin typeface="+mj-lt"/>
                <a:sym typeface="Wingdings" panose="05000000000000000000" pitchFamily="2" charset="2"/>
              </a:rPr>
              <a:t> Travail avec l’Université d’Angers</a:t>
            </a:r>
          </a:p>
          <a:p>
            <a:pPr lvl="1"/>
            <a:endParaRPr lang="fr-FR" sz="2000" dirty="0">
              <a:latin typeface="+mj-lt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  <a:sym typeface="Wingdings" panose="05000000000000000000" pitchFamily="2" charset="2"/>
              </a:rPr>
              <a:t>Suivi des </a:t>
            </a:r>
            <a:r>
              <a:rPr lang="fr-FR" sz="2000" b="1" dirty="0">
                <a:latin typeface="+mj-lt"/>
                <a:sym typeface="Wingdings" panose="05000000000000000000" pitchFamily="2" charset="2"/>
              </a:rPr>
              <a:t>mâles chanteurs de Cisticole des joncs </a:t>
            </a:r>
            <a:r>
              <a:rPr lang="fr-FR" sz="2000" dirty="0">
                <a:latin typeface="+mj-lt"/>
                <a:sym typeface="Wingdings" panose="05000000000000000000" pitchFamily="2" charset="2"/>
              </a:rPr>
              <a:t>et autre faune dans les surfaces mises en défens du 1</a:t>
            </a:r>
            <a:r>
              <a:rPr lang="fr-FR" sz="2000" baseline="30000" dirty="0">
                <a:latin typeface="+mj-lt"/>
                <a:sym typeface="Wingdings" panose="05000000000000000000" pitchFamily="2" charset="2"/>
              </a:rPr>
              <a:t>er</a:t>
            </a:r>
            <a:r>
              <a:rPr lang="fr-FR" sz="2000" dirty="0">
                <a:latin typeface="+mj-lt"/>
                <a:sym typeface="Wingdings" panose="05000000000000000000" pitchFamily="2" charset="2"/>
              </a:rPr>
              <a:t> janvier au 15 août  suivi à réaliser en juin 2024</a:t>
            </a:r>
          </a:p>
          <a:p>
            <a:pPr lvl="1"/>
            <a:endParaRPr lang="fr-FR" sz="2000" dirty="0">
              <a:latin typeface="+mj-lt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  <a:sym typeface="Wingdings" panose="05000000000000000000" pitchFamily="2" charset="2"/>
              </a:rPr>
              <a:t>Suivi des 14 </a:t>
            </a:r>
            <a:r>
              <a:rPr lang="fr-FR" sz="2000" b="1" dirty="0">
                <a:latin typeface="+mj-lt"/>
                <a:sym typeface="Wingdings" panose="05000000000000000000" pitchFamily="2" charset="2"/>
              </a:rPr>
              <a:t>lagunes reconnectées</a:t>
            </a:r>
          </a:p>
          <a:p>
            <a:pPr lvl="1"/>
            <a:endParaRPr lang="fr-FR" sz="2000" b="1" dirty="0">
              <a:latin typeface="+mj-lt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+mj-lt"/>
                <a:sym typeface="Wingdings" panose="05000000000000000000" pitchFamily="2" charset="2"/>
              </a:rPr>
              <a:t>Suivi de la végétation des bords de berges :</a:t>
            </a:r>
          </a:p>
          <a:p>
            <a:pPr lvl="2"/>
            <a:r>
              <a:rPr lang="fr-FR" sz="2000" dirty="0">
                <a:latin typeface="+mj-lt"/>
                <a:sym typeface="Wingdings" panose="05000000000000000000" pitchFamily="2" charset="2"/>
              </a:rPr>
              <a:t>	 Pour les clôtures posées MAE mares et plan de gestion</a:t>
            </a:r>
          </a:p>
          <a:p>
            <a:pPr lvl="2"/>
            <a:r>
              <a:rPr lang="fr-FR" sz="2000" dirty="0">
                <a:latin typeface="+mj-lt"/>
                <a:sym typeface="Wingdings" panose="05000000000000000000" pitchFamily="2" charset="2"/>
              </a:rPr>
              <a:t>	 Pour les zones reprofilées par la MAE fossés</a:t>
            </a:r>
          </a:p>
          <a:p>
            <a:pPr lvl="1"/>
            <a:endParaRPr lang="fr-FR" sz="2000" dirty="0">
              <a:highlight>
                <a:srgbClr val="FFFF00"/>
              </a:highlight>
              <a:latin typeface="+mj-lt"/>
            </a:endParaRPr>
          </a:p>
          <a:p>
            <a:endParaRPr lang="fr-FR" sz="2000" b="1" dirty="0">
              <a:latin typeface="+mj-lt"/>
            </a:endParaRPr>
          </a:p>
          <a:p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477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403648" y="0"/>
            <a:ext cx="6758817" cy="692696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LIFE SALLINA : actions 2024</a:t>
            </a:r>
          </a:p>
        </p:txBody>
      </p:sp>
      <p:pic>
        <p:nvPicPr>
          <p:cNvPr id="1026" name="irc_mi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" t="-64" r="-46" b="-64"/>
          <a:stretch>
            <a:fillRect/>
          </a:stretch>
        </p:blipFill>
        <p:spPr bwMode="auto">
          <a:xfrm>
            <a:off x="0" y="2186"/>
            <a:ext cx="1157288" cy="835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44546" y="985693"/>
            <a:ext cx="80978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Dans le marais de Millac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Poursuite du suivi Avocette élégante dans le marais de Millac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lvl="1"/>
            <a:r>
              <a:rPr lang="fr-FR" sz="2000" dirty="0"/>
              <a:t>	Objectif : évaluer sur 1 année supplémentaire l’attractivité du marais sans création de nouveaux îlots de nidification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Pose de 2 panneaux explicatifs du projet LIFE et de la biodiversité</a:t>
            </a:r>
          </a:p>
          <a:p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u="sng" dirty="0"/>
              <a:t>Dans les marais de Bouin et de Beauvoir-sur-Mer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Travaux de restauration dans les 6 lagunes à Bouin et Beauvoir-sur-Mer</a:t>
            </a:r>
          </a:p>
          <a:p>
            <a:endParaRPr lang="fr-FR" sz="2400" dirty="0"/>
          </a:p>
          <a:p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097" y="32315"/>
            <a:ext cx="1481456" cy="1164437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1545D6D6-615F-76F1-FC30-E70315A85DFF}"/>
              </a:ext>
            </a:extLst>
          </p:cNvPr>
          <p:cNvSpPr/>
          <p:nvPr/>
        </p:nvSpPr>
        <p:spPr bwMode="auto">
          <a:xfrm>
            <a:off x="971600" y="2348880"/>
            <a:ext cx="432048" cy="144016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8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16632"/>
            <a:ext cx="8604250" cy="504825"/>
          </a:xfrm>
          <a:prstGeom prst="rect">
            <a:avLst/>
          </a:prstGeom>
          <a:gradFill rotWithShape="0">
            <a:gsLst>
              <a:gs pos="0">
                <a:srgbClr val="DAFF90"/>
              </a:gs>
              <a:gs pos="100000">
                <a:srgbClr val="F4FFE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2800" dirty="0">
                <a:solidFill>
                  <a:srgbClr val="000000"/>
                </a:solidFill>
              </a:rPr>
              <a:t>Observatoire de la biodiversité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044FF7F-4391-4764-BC44-79110A82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08720"/>
            <a:ext cx="860425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ym typeface="Wingdings" panose="05000000000000000000" pitchFamily="2" charset="2"/>
              </a:rPr>
              <a:t>Accueil d’un stagiaire </a:t>
            </a:r>
            <a:r>
              <a:rPr lang="fr-FR" sz="2400" dirty="0">
                <a:sym typeface="Wingdings" panose="05000000000000000000" pitchFamily="2" charset="2"/>
              </a:rPr>
              <a:t>mutualisé avec le pôle eau</a:t>
            </a:r>
          </a:p>
          <a:p>
            <a:pPr>
              <a:spcBef>
                <a:spcPct val="50000"/>
              </a:spcBef>
            </a:pPr>
            <a:endParaRPr lang="fr-FR" sz="2400" b="1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sz="2400" b="1" u="sng" dirty="0">
                <a:sym typeface="Wingdings" panose="05000000000000000000" pitchFamily="2" charset="2"/>
              </a:rPr>
              <a:t>Triton crêté en 2024</a:t>
            </a:r>
            <a:r>
              <a:rPr lang="fr-FR" sz="2400" b="1" dirty="0">
                <a:sym typeface="Wingdings" panose="05000000000000000000" pitchFamily="2" charset="2"/>
              </a:rPr>
              <a:t> </a:t>
            </a:r>
          </a:p>
          <a:p>
            <a:pPr>
              <a:spcBef>
                <a:spcPct val="50000"/>
              </a:spcBef>
            </a:pPr>
            <a:endParaRPr lang="fr-FR" sz="2400" b="1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ym typeface="Wingdings" panose="05000000000000000000" pitchFamily="2" charset="2"/>
              </a:rPr>
              <a:t>Poursuite des analyses et focus pratiques agricoles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Mise à jour des suivis avifaune hivernante avec données 2022 &amp; 2023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Définition indicateur récif d’Hermelles (IFREMER)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Recherches indicateurs macro pour intégration « observatoire des pratiques agricoles » - en réflexion et à confirmer par le comité scientifique</a:t>
            </a:r>
          </a:p>
        </p:txBody>
      </p:sp>
    </p:spTree>
    <p:extLst>
      <p:ext uri="{BB962C8B-B14F-4D97-AF65-F5344CB8AC3E}">
        <p14:creationId xmlns:p14="http://schemas.microsoft.com/office/powerpoint/2010/main" val="217668026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5875"/>
            <a:ext cx="8604250" cy="676821"/>
          </a:xfrm>
          <a:prstGeom prst="rect">
            <a:avLst/>
          </a:prstGeom>
          <a:gradFill rotWithShape="0">
            <a:gsLst>
              <a:gs pos="0">
                <a:srgbClr val="DAFF90"/>
              </a:gs>
              <a:gs pos="100000">
                <a:srgbClr val="F4FFE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2800" dirty="0">
                <a:solidFill>
                  <a:srgbClr val="000000"/>
                </a:solidFill>
              </a:rPr>
              <a:t>Observatoire de la biodiversité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044FF7F-4391-4764-BC44-79110A82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36712"/>
            <a:ext cx="8496791" cy="43088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ym typeface="Wingdings" panose="05000000000000000000" pitchFamily="2" charset="2"/>
              </a:rPr>
              <a:t>Suivi « limicoles et anatidés nicheurs »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FR" sz="2000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anose="05000000000000000000" pitchFamily="2" charset="2"/>
              </a:rPr>
              <a:t>Construction d’un groupe de travail : LPO85 et 44, FDC85 et 44, OFB, CCIN et OMDM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FR" sz="2000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anose="05000000000000000000" pitchFamily="2" charset="2"/>
              </a:rPr>
              <a:t>Réflexion et développement du protocole de suivi (localisation des couples, succès reproducteur, lien avec les MAEC...)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FR" sz="2000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anose="05000000000000000000" pitchFamily="2" charset="2"/>
              </a:rPr>
              <a:t>Recherche d’un financement : OFB, DREAL...</a:t>
            </a:r>
          </a:p>
          <a:p>
            <a:pPr lvl="1">
              <a:spcBef>
                <a:spcPct val="50000"/>
              </a:spcBef>
            </a:pPr>
            <a:endParaRPr lang="fr-FR" sz="2000" dirty="0">
              <a:sym typeface="Wingdings" panose="05000000000000000000" pitchFamily="2" charset="2"/>
            </a:endParaRPr>
          </a:p>
        </p:txBody>
      </p:sp>
      <p:pic>
        <p:nvPicPr>
          <p:cNvPr id="6" name="Image 5" descr="Une image contenant oiseau aquatique, oiseau, Scolopacidé, faune&#10;&#10;Description générée automatiquement">
            <a:extLst>
              <a:ext uri="{FF2B5EF4-FFF2-40B4-BE49-F238E27FC236}">
                <a16:creationId xmlns:a16="http://schemas.microsoft.com/office/drawing/2014/main" id="{D84155E1-83BD-23B2-1B43-3030CB0816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7439" y="4293096"/>
            <a:ext cx="3299102" cy="2484636"/>
          </a:xfrm>
          <a:prstGeom prst="rect">
            <a:avLst/>
          </a:prstGeom>
          <a:ln>
            <a:solidFill>
              <a:schemeClr val="tx2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805117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55577" y="72008"/>
            <a:ext cx="6926142" cy="548680"/>
          </a:xfrm>
          <a:prstGeom prst="rect">
            <a:avLst/>
          </a:prstGeom>
          <a:gradFill rotWithShape="0">
            <a:gsLst>
              <a:gs pos="0">
                <a:srgbClr val="F4FFE0"/>
              </a:gs>
              <a:gs pos="100000">
                <a:srgbClr val="DAFF90"/>
              </a:gs>
            </a:gsLst>
            <a:lin ang="16200000" scaled="1"/>
          </a:gradFill>
          <a:ln w="9360">
            <a:solidFill>
              <a:srgbClr val="98CC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rgbClr val="000000"/>
                </a:solidFill>
              </a:rPr>
              <a:t>Ramsar : animation 2024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24E5838-ECFF-5479-0161-BB199B6A8112}"/>
              </a:ext>
            </a:extLst>
          </p:cNvPr>
          <p:cNvSpPr txBox="1"/>
          <p:nvPr/>
        </p:nvSpPr>
        <p:spPr>
          <a:xfrm>
            <a:off x="491880" y="1288228"/>
            <a:ext cx="8640960" cy="537454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- 9 février 2024 -20h à Saint-Gervais </a:t>
            </a:r>
            <a:r>
              <a:rPr lang="fr-FR" sz="2000" dirty="0">
                <a:solidFill>
                  <a:srgbClr val="0070C0"/>
                </a:solidFill>
                <a:latin typeface="+mj-lt"/>
              </a:rPr>
              <a:t>soirée Ramsar sur la Loutre d’Europe</a:t>
            </a:r>
          </a:p>
          <a:p>
            <a:endParaRPr lang="fr-FR" sz="2000" dirty="0">
              <a:solidFill>
                <a:srgbClr val="0070C0"/>
              </a:solidFill>
              <a:latin typeface="+mj-lt"/>
            </a:endParaRPr>
          </a:p>
          <a:p>
            <a:r>
              <a:rPr lang="fr-FR" sz="2000" dirty="0">
                <a:solidFill>
                  <a:srgbClr val="0070C0"/>
                </a:solidFill>
                <a:latin typeface="+mj-lt"/>
              </a:rPr>
              <a:t>- La biodiversité ça me dit </a:t>
            </a:r>
            <a:r>
              <a:rPr lang="fr-FR" sz="2000" dirty="0">
                <a:latin typeface="+mj-lt"/>
              </a:rPr>
              <a:t>: poursuite de l’émission de radio</a:t>
            </a:r>
          </a:p>
          <a:p>
            <a:endParaRPr lang="fr-FR" sz="2000" dirty="0">
              <a:latin typeface="+mj-lt"/>
            </a:endParaRPr>
          </a:p>
          <a:p>
            <a:r>
              <a:rPr lang="fr-FR" sz="2000" dirty="0">
                <a:solidFill>
                  <a:srgbClr val="0070C0"/>
                </a:solidFill>
                <a:latin typeface="+mj-lt"/>
              </a:rPr>
              <a:t>- Parcours scolaire Ramsar découverte du marais: </a:t>
            </a:r>
            <a:r>
              <a:rPr lang="fr-FR" sz="2000" dirty="0">
                <a:latin typeface="+mj-lt"/>
              </a:rPr>
              <a:t>inscription de 5 classes</a:t>
            </a:r>
          </a:p>
          <a:p>
            <a:endParaRPr lang="fr-FR" sz="2000" dirty="0">
              <a:latin typeface="+mj-lt"/>
            </a:endParaRPr>
          </a:p>
          <a:p>
            <a:r>
              <a:rPr lang="fr-FR" sz="2000" dirty="0">
                <a:latin typeface="+mj-lt"/>
              </a:rPr>
              <a:t> 1 sortie au </a:t>
            </a:r>
            <a:r>
              <a:rPr lang="fr-FR" sz="2000" dirty="0" err="1">
                <a:latin typeface="+mj-lt"/>
              </a:rPr>
              <a:t>Daviaud</a:t>
            </a:r>
            <a:endParaRPr lang="fr-FR" sz="2000" dirty="0">
              <a:latin typeface="+mj-lt"/>
            </a:endParaRPr>
          </a:p>
          <a:p>
            <a:r>
              <a:rPr lang="fr-FR" sz="2000" dirty="0">
                <a:latin typeface="+mj-lt"/>
              </a:rPr>
              <a:t> 1 sortie dans le marais</a:t>
            </a:r>
          </a:p>
          <a:p>
            <a:r>
              <a:rPr lang="fr-FR" sz="2000" dirty="0">
                <a:latin typeface="+mj-lt"/>
              </a:rPr>
              <a:t> 1 sortie chez un éleveur du marais</a:t>
            </a:r>
          </a:p>
          <a:p>
            <a:endParaRPr lang="fr-FR" sz="2000" dirty="0">
              <a:latin typeface="+mj-lt"/>
            </a:endParaRPr>
          </a:p>
          <a:p>
            <a:endParaRPr lang="fr-FR" sz="2000" dirty="0">
              <a:latin typeface="+mj-lt"/>
            </a:endParaRPr>
          </a:p>
          <a:p>
            <a:endParaRPr lang="fr-FR" sz="2000" dirty="0">
              <a:latin typeface="+mj-lt"/>
            </a:endParaRPr>
          </a:p>
          <a:p>
            <a:endParaRPr lang="fr-FR" sz="2000" dirty="0">
              <a:latin typeface="+mj-lt"/>
            </a:endParaRPr>
          </a:p>
          <a:p>
            <a:endParaRPr lang="fr-FR" sz="2000" dirty="0">
              <a:latin typeface="+mj-lt"/>
            </a:endParaRPr>
          </a:p>
          <a:p>
            <a:pPr algn="just">
              <a:lnSpc>
                <a:spcPct val="107000"/>
              </a:lnSpc>
            </a:pPr>
            <a:endParaRPr lang="fr-FR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2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- Pays de la Loire Grandeur nature (mai): proposition de 8 sorties pour découvrir les espaces naturels du site Natura 2000 (réserves, ENS…)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A09C32A-F4E4-0DCB-3C8A-A56D8CC009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594" r="8263" b="2750"/>
          <a:stretch/>
        </p:blipFill>
        <p:spPr>
          <a:xfrm>
            <a:off x="5467387" y="3269434"/>
            <a:ext cx="3184733" cy="2308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82E6CAF-124E-53D0-E9CF-F40B0E5462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8384" y="10346"/>
            <a:ext cx="1115616" cy="133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8054"/>
      </p:ext>
    </p:extLst>
  </p:cSld>
  <p:clrMapOvr>
    <a:masterClrMapping/>
  </p:clrMapOvr>
</p:sld>
</file>

<file path=ppt/theme/theme1.xml><?xml version="1.0" encoding="utf-8"?>
<a:theme xmlns:a="http://schemas.openxmlformats.org/drawingml/2006/main" name="gpe de travail 1-sports 2013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SimSun"/>
        <a:cs typeface="SimSun"/>
      </a:majorFont>
      <a:minorFont>
        <a:latin typeface="Calibri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gpe de travail 1-sports 2013</Template>
  <TotalTime>12418</TotalTime>
  <Words>774</Words>
  <Application>Microsoft Office PowerPoint</Application>
  <PresentationFormat>Affichage à l'écran (4:3)</PresentationFormat>
  <Paragraphs>137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gpe de travail 1-sports 2013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n°2: Sensibilisation des sportifs individuels littoraux</dc:title>
  <dc:creator>Sophie</dc:creator>
  <cp:lastModifiedBy>Julie Aycaguer</cp:lastModifiedBy>
  <cp:revision>906</cp:revision>
  <cp:lastPrinted>2023-12-14T10:29:01Z</cp:lastPrinted>
  <dcterms:created xsi:type="dcterms:W3CDTF">2013-06-17T07:09:32Z</dcterms:created>
  <dcterms:modified xsi:type="dcterms:W3CDTF">2023-12-18T08:14:45Z</dcterms:modified>
</cp:coreProperties>
</file>