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handoutMasterIdLst>
    <p:handoutMasterId r:id="rId35"/>
  </p:handoutMasterIdLst>
  <p:sldIdLst>
    <p:sldId id="294" r:id="rId2"/>
    <p:sldId id="320" r:id="rId3"/>
    <p:sldId id="477" r:id="rId4"/>
    <p:sldId id="1211" r:id="rId5"/>
    <p:sldId id="1147" r:id="rId6"/>
    <p:sldId id="296" r:id="rId7"/>
    <p:sldId id="410" r:id="rId8"/>
    <p:sldId id="431" r:id="rId9"/>
    <p:sldId id="1203" r:id="rId10"/>
    <p:sldId id="476" r:id="rId11"/>
    <p:sldId id="433" r:id="rId12"/>
    <p:sldId id="470" r:id="rId13"/>
    <p:sldId id="607" r:id="rId14"/>
    <p:sldId id="608" r:id="rId15"/>
    <p:sldId id="600" r:id="rId16"/>
    <p:sldId id="471" r:id="rId17"/>
    <p:sldId id="1201" r:id="rId18"/>
    <p:sldId id="1202" r:id="rId19"/>
    <p:sldId id="458" r:id="rId20"/>
    <p:sldId id="401" r:id="rId21"/>
    <p:sldId id="482" r:id="rId22"/>
    <p:sldId id="1206" r:id="rId23"/>
    <p:sldId id="465" r:id="rId24"/>
    <p:sldId id="506" r:id="rId25"/>
    <p:sldId id="475" r:id="rId26"/>
    <p:sldId id="1194" r:id="rId27"/>
    <p:sldId id="420" r:id="rId28"/>
    <p:sldId id="451" r:id="rId29"/>
    <p:sldId id="473" r:id="rId30"/>
    <p:sldId id="438" r:id="rId31"/>
    <p:sldId id="595" r:id="rId32"/>
    <p:sldId id="1193" r:id="rId33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509E92-8A4F-5763-4036-02BFFC19931A}" name="Sophie MIRAMONT" initials="SM" userId="S-1-5-21-724595899-3740277947-4257673828-211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" initials="U" lastIdx="13" clrIdx="0">
    <p:extLst>
      <p:ext uri="{19B8F6BF-5375-455C-9EA6-DF929625EA0E}">
        <p15:presenceInfo xmlns:p15="http://schemas.microsoft.com/office/powerpoint/2012/main" userId="Utilisateur" providerId="None"/>
      </p:ext>
    </p:extLst>
  </p:cmAuthor>
  <p:cmAuthor id="2" name="Sophie" initials="S" lastIdx="2" clrIdx="1">
    <p:extLst>
      <p:ext uri="{19B8F6BF-5375-455C-9EA6-DF929625EA0E}">
        <p15:presenceInfo xmlns:p15="http://schemas.microsoft.com/office/powerpoint/2012/main" userId="Soph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7DDAFF"/>
    <a:srgbClr val="FFD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6" autoAdjust="0"/>
    <p:restoredTop sz="89209" autoAdjust="0"/>
  </p:normalViewPr>
  <p:slideViewPr>
    <p:cSldViewPr>
      <p:cViewPr varScale="1">
        <p:scale>
          <a:sx n="100" d="100"/>
          <a:sy n="100" d="100"/>
        </p:scale>
        <p:origin x="16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4\Commun\SERVEUR\DOSSIERS%20TRANSVERSAUX\2016-07%20Brigade%20bleue\Graphique%20evaluation%20continu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4\Commun\SERVEUR\DOSSIERS%20TRANSVERSAUX\2016-07%20Brigade%20bleue\Graphique%20evaluation%20continu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Apport financier de Natura 2000 sur le territoire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MAE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Feuil1!$B$1:$M$1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Feuil1!$B$2:$M$2</c:f>
              <c:numCache>
                <c:formatCode>#\ ##0\ "€"</c:formatCode>
                <c:ptCount val="12"/>
                <c:pt idx="0">
                  <c:v>3590000</c:v>
                </c:pt>
                <c:pt idx="1">
                  <c:v>3639600</c:v>
                </c:pt>
                <c:pt idx="2">
                  <c:v>3510000</c:v>
                </c:pt>
                <c:pt idx="3">
                  <c:v>3259000</c:v>
                </c:pt>
                <c:pt idx="4">
                  <c:v>3524000</c:v>
                </c:pt>
                <c:pt idx="5">
                  <c:v>3700000</c:v>
                </c:pt>
                <c:pt idx="6">
                  <c:v>3730000</c:v>
                </c:pt>
                <c:pt idx="7">
                  <c:v>3807000</c:v>
                </c:pt>
                <c:pt idx="8">
                  <c:v>3400000</c:v>
                </c:pt>
                <c:pt idx="9">
                  <c:v>2800000</c:v>
                </c:pt>
                <c:pt idx="10">
                  <c:v>2900000</c:v>
                </c:pt>
                <c:pt idx="11">
                  <c:v>1905000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A-44D0-9F6F-1148856276FC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autres outils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Feuil1!$B$1:$M$1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Feuil1!$B$3:$M$3</c:f>
              <c:numCache>
                <c:formatCode>#\ ##0\ "€"</c:formatCode>
                <c:ptCount val="12"/>
                <c:pt idx="0">
                  <c:v>125900</c:v>
                </c:pt>
                <c:pt idx="1">
                  <c:v>168150</c:v>
                </c:pt>
                <c:pt idx="2">
                  <c:v>79550</c:v>
                </c:pt>
                <c:pt idx="3">
                  <c:v>66500</c:v>
                </c:pt>
                <c:pt idx="4">
                  <c:v>14000</c:v>
                </c:pt>
                <c:pt idx="5">
                  <c:v>54930</c:v>
                </c:pt>
                <c:pt idx="6">
                  <c:v>68927</c:v>
                </c:pt>
                <c:pt idx="7">
                  <c:v>91797</c:v>
                </c:pt>
                <c:pt idx="8">
                  <c:v>132668</c:v>
                </c:pt>
                <c:pt idx="9">
                  <c:v>85490</c:v>
                </c:pt>
                <c:pt idx="10">
                  <c:v>40700</c:v>
                </c:pt>
                <c:pt idx="11">
                  <c:v>23214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DA-44D0-9F6F-1148856276FC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Dotation biodiversité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Feuil1!$B$1:$M$1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Feuil1!$B$4:$M$4</c:f>
              <c:numCache>
                <c:formatCode>General</c:formatCode>
                <c:ptCount val="12"/>
                <c:pt idx="8" formatCode="#\ ##0\ &quot;€&quot;">
                  <c:v>122100</c:v>
                </c:pt>
                <c:pt idx="9" formatCode="#\ ##0\ &quot;€&quot;">
                  <c:v>122123</c:v>
                </c:pt>
                <c:pt idx="10" formatCode="#\ ##0\ &quot;€&quot;">
                  <c:v>229045</c:v>
                </c:pt>
                <c:pt idx="11" formatCode="#\ ##0\ &quot;€&quot;">
                  <c:v>248134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DA-44D0-9F6F-114885627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7266040"/>
        <c:axId val="447266400"/>
      </c:barChart>
      <c:catAx>
        <c:axId val="447266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7266400"/>
        <c:crosses val="autoZero"/>
        <c:auto val="1"/>
        <c:lblAlgn val="ctr"/>
        <c:lblOffset val="100"/>
        <c:noMultiLvlLbl val="0"/>
      </c:catAx>
      <c:valAx>
        <c:axId val="447266400"/>
        <c:scaling>
          <c:orientation val="minMax"/>
          <c:max val="4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47266040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Feuil1!$A$2</c:f>
              <c:strCache>
                <c:ptCount val="1"/>
                <c:pt idx="0">
                  <c:v>nombre personnes sensibilisées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Feuil1!$B$1:$F$1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Feuil1!$B$2:$F$2</c:f>
              <c:numCache>
                <c:formatCode>General</c:formatCode>
                <c:ptCount val="5"/>
                <c:pt idx="0">
                  <c:v>7516</c:v>
                </c:pt>
                <c:pt idx="1">
                  <c:v>6844</c:v>
                </c:pt>
                <c:pt idx="2">
                  <c:v>6014</c:v>
                </c:pt>
                <c:pt idx="3">
                  <c:v>6525</c:v>
                </c:pt>
                <c:pt idx="4">
                  <c:v>4102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84-4085-8F82-95FA0E9E5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7883680"/>
        <c:axId val="557884400"/>
      </c:barChart>
      <c:catAx>
        <c:axId val="55788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7884400"/>
        <c:crosses val="autoZero"/>
        <c:auto val="0"/>
        <c:lblAlgn val="ctr"/>
        <c:lblOffset val="100"/>
        <c:noMultiLvlLbl val="0"/>
      </c:catAx>
      <c:valAx>
        <c:axId val="55788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788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Conformité de la taille des coquillages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Feuil1!$A$4</c:f>
              <c:strCache>
                <c:ptCount val="1"/>
                <c:pt idx="0">
                  <c:v>&lt;50%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Feuil1!$B$3:$D$3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Feuil1!$B$4:$D$4</c:f>
              <c:numCache>
                <c:formatCode>General</c:formatCode>
                <c:ptCount val="3"/>
                <c:pt idx="0">
                  <c:v>10</c:v>
                </c:pt>
                <c:pt idx="1">
                  <c:v>23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BE-414A-B51A-0716A89600DA}"/>
            </c:ext>
          </c:extLst>
        </c:ser>
        <c:ser>
          <c:idx val="1"/>
          <c:order val="1"/>
          <c:tx>
            <c:strRef>
              <c:f>Feuil1!$A$5</c:f>
              <c:strCache>
                <c:ptCount val="1"/>
                <c:pt idx="0">
                  <c:v>50&lt;X&lt;90%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Feuil1!$B$3:$D$3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Feuil1!$B$5:$D$5</c:f>
              <c:numCache>
                <c:formatCode>General</c:formatCode>
                <c:ptCount val="3"/>
                <c:pt idx="0">
                  <c:v>51</c:v>
                </c:pt>
                <c:pt idx="1">
                  <c:v>60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BE-414A-B51A-0716A89600DA}"/>
            </c:ext>
          </c:extLst>
        </c:ser>
        <c:ser>
          <c:idx val="2"/>
          <c:order val="2"/>
          <c:tx>
            <c:strRef>
              <c:f>Feuil1!$A$6</c:f>
              <c:strCache>
                <c:ptCount val="1"/>
                <c:pt idx="0">
                  <c:v>&gt;90%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Feuil1!$B$3:$D$3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Feuil1!$B$6:$D$6</c:f>
              <c:numCache>
                <c:formatCode>General</c:formatCode>
                <c:ptCount val="3"/>
                <c:pt idx="0">
                  <c:v>39</c:v>
                </c:pt>
                <c:pt idx="1">
                  <c:v>17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BE-414A-B51A-0716A8960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7372872"/>
        <c:axId val="627375752"/>
      </c:barChart>
      <c:catAx>
        <c:axId val="627372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7375752"/>
        <c:crosses val="autoZero"/>
        <c:auto val="1"/>
        <c:lblAlgn val="ctr"/>
        <c:lblOffset val="100"/>
        <c:noMultiLvlLbl val="0"/>
      </c:catAx>
      <c:valAx>
        <c:axId val="62737575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7372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Conformité des outils</a:t>
            </a:r>
            <a:r>
              <a:rPr lang="fr-FR" baseline="0"/>
              <a:t> de pêche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Feuil1!$A$20</c:f>
              <c:strCache>
                <c:ptCount val="1"/>
                <c:pt idx="0">
                  <c:v>conforme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Feuil1!$B$19:$D$19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Feuil1!$B$20:$D$20</c:f>
              <c:numCache>
                <c:formatCode>General</c:formatCode>
                <c:ptCount val="3"/>
                <c:pt idx="0">
                  <c:v>88</c:v>
                </c:pt>
                <c:pt idx="1">
                  <c:v>86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F-4114-8C5B-C03A24B8660B}"/>
            </c:ext>
          </c:extLst>
        </c:ser>
        <c:ser>
          <c:idx val="1"/>
          <c:order val="1"/>
          <c:tx>
            <c:strRef>
              <c:f>Feuil1!$A$21</c:f>
              <c:strCache>
                <c:ptCount val="1"/>
                <c:pt idx="0">
                  <c:v>non conforme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Feuil1!$B$19:$D$19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Feuil1!$B$21:$D$21</c:f>
              <c:numCache>
                <c:formatCode>General</c:formatCode>
                <c:ptCount val="3"/>
                <c:pt idx="0">
                  <c:v>12</c:v>
                </c:pt>
                <c:pt idx="1">
                  <c:v>14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F-4114-8C5B-C03A24B86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7423632"/>
        <c:axId val="627424352"/>
      </c:barChart>
      <c:catAx>
        <c:axId val="627423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7424352"/>
        <c:crosses val="autoZero"/>
        <c:auto val="1"/>
        <c:lblAlgn val="ctr"/>
        <c:lblOffset val="100"/>
        <c:noMultiLvlLbl val="0"/>
      </c:catAx>
      <c:valAx>
        <c:axId val="627424352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742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37751531058617"/>
          <c:y val="0.87094852726742478"/>
          <c:w val="0.42946697287839025"/>
          <c:h val="0.101273694954797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de pêcheurs à pied de loisir en baie de Bourgneuf</a:t>
            </a:r>
            <a:r>
              <a:rPr lang="fr-FR" baseline="0"/>
              <a:t> (hors 44)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Feuil1!$A$1:$G$1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Feuil1!$A$2:$G$2</c:f>
              <c:numCache>
                <c:formatCode>General</c:formatCode>
                <c:ptCount val="7"/>
                <c:pt idx="0">
                  <c:v>4933</c:v>
                </c:pt>
                <c:pt idx="1">
                  <c:v>4647</c:v>
                </c:pt>
                <c:pt idx="2">
                  <c:v>4572</c:v>
                </c:pt>
                <c:pt idx="3">
                  <c:v>7722</c:v>
                </c:pt>
                <c:pt idx="4">
                  <c:v>5335</c:v>
                </c:pt>
                <c:pt idx="5">
                  <c:v>4457</c:v>
                </c:pt>
                <c:pt idx="6">
                  <c:v>3597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9-49AC-A1A7-D802EA828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024368"/>
        <c:axId val="573024728"/>
      </c:barChart>
      <c:catAx>
        <c:axId val="57302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3024728"/>
        <c:crosses val="autoZero"/>
        <c:auto val="1"/>
        <c:lblAlgn val="ctr"/>
        <c:lblOffset val="100"/>
        <c:noMultiLvlLbl val="0"/>
      </c:catAx>
      <c:valAx>
        <c:axId val="573024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302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Répartition évaluation des incidences par commune (12 dossiers)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'2023'!$I$3:$I$11</c:f>
              <c:strCache>
                <c:ptCount val="9"/>
                <c:pt idx="0">
                  <c:v>Pornic/La Bernerie-en-Retz</c:v>
                </c:pt>
                <c:pt idx="1">
                  <c:v>Les Moutiers en Retz</c:v>
                </c:pt>
                <c:pt idx="2">
                  <c:v>Beauvoir-sur-mer</c:v>
                </c:pt>
                <c:pt idx="3">
                  <c:v>La Barre de Monts</c:v>
                </c:pt>
                <c:pt idx="4">
                  <c:v>Saint-Hilaire-de-Riez</c:v>
                </c:pt>
                <c:pt idx="5">
                  <c:v>île de Noirmoutier</c:v>
                </c:pt>
                <c:pt idx="6">
                  <c:v>Noirmoutier-en-l'île</c:v>
                </c:pt>
                <c:pt idx="7">
                  <c:v>La Guérinière</c:v>
                </c:pt>
                <c:pt idx="8">
                  <c:v>Machecoul-Saint-Même</c:v>
                </c:pt>
              </c:strCache>
            </c:strRef>
          </c:cat>
          <c:val>
            <c:numRef>
              <c:f>'2023'!$J$3:$J$11</c:f>
              <c:numCache>
                <c:formatCode>General</c:formatCode>
                <c:ptCount val="9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48-49B6-83A8-49A411E1C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58236176"/>
        <c:axId val="658234016"/>
      </c:barChart>
      <c:catAx>
        <c:axId val="658236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234016"/>
        <c:crosses val="autoZero"/>
        <c:auto val="1"/>
        <c:lblAlgn val="ctr"/>
        <c:lblOffset val="100"/>
        <c:noMultiLvlLbl val="0"/>
      </c:catAx>
      <c:valAx>
        <c:axId val="658234016"/>
        <c:scaling>
          <c:orientation val="minMax"/>
          <c:max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82361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18830" cy="493315"/>
          </a:xfrm>
          <a:prstGeom prst="rect">
            <a:avLst/>
          </a:prstGeom>
        </p:spPr>
        <p:txBody>
          <a:bodyPr vert="horz" lIns="91381" tIns="45691" rIns="91381" bIns="4569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5374" y="4"/>
            <a:ext cx="2918830" cy="493315"/>
          </a:xfrm>
          <a:prstGeom prst="rect">
            <a:avLst/>
          </a:prstGeom>
        </p:spPr>
        <p:txBody>
          <a:bodyPr vert="horz" lIns="91381" tIns="45691" rIns="91381" bIns="45691" rtlCol="0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3" y="9371287"/>
            <a:ext cx="2918830" cy="493315"/>
          </a:xfrm>
          <a:prstGeom prst="rect">
            <a:avLst/>
          </a:prstGeom>
        </p:spPr>
        <p:txBody>
          <a:bodyPr vert="horz" lIns="91381" tIns="45691" rIns="91381" bIns="4569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1381" tIns="45691" rIns="91381" bIns="45691" rtlCol="0" anchor="b"/>
          <a:lstStyle>
            <a:lvl1pPr algn="r">
              <a:defRPr sz="1200"/>
            </a:lvl1pPr>
          </a:lstStyle>
          <a:p>
            <a:fld id="{D24BC1DE-F4A9-4832-BEAF-FEA00677D0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379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18830" cy="493315"/>
          </a:xfrm>
          <a:prstGeom prst="rect">
            <a:avLst/>
          </a:prstGeom>
        </p:spPr>
        <p:txBody>
          <a:bodyPr vert="horz" lIns="91381" tIns="45691" rIns="91381" bIns="4569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4" y="4"/>
            <a:ext cx="2918830" cy="493315"/>
          </a:xfrm>
          <a:prstGeom prst="rect">
            <a:avLst/>
          </a:prstGeom>
        </p:spPr>
        <p:txBody>
          <a:bodyPr vert="horz" lIns="91381" tIns="45691" rIns="91381" bIns="45691" rtlCol="0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1" tIns="45691" rIns="91381" bIns="4569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507"/>
            <a:ext cx="5388610" cy="4439840"/>
          </a:xfrm>
          <a:prstGeom prst="rect">
            <a:avLst/>
          </a:prstGeom>
        </p:spPr>
        <p:txBody>
          <a:bodyPr vert="horz" lIns="91381" tIns="45691" rIns="91381" bIns="45691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371287"/>
            <a:ext cx="2918830" cy="493315"/>
          </a:xfrm>
          <a:prstGeom prst="rect">
            <a:avLst/>
          </a:prstGeom>
        </p:spPr>
        <p:txBody>
          <a:bodyPr vert="horz" lIns="91381" tIns="45691" rIns="91381" bIns="4569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1381" tIns="45691" rIns="91381" bIns="45691" rtlCol="0" anchor="b"/>
          <a:lstStyle>
            <a:lvl1pPr algn="r">
              <a:defRPr sz="1200"/>
            </a:lvl1pPr>
          </a:lstStyle>
          <a:p>
            <a:fld id="{F5EFC5A8-88C2-4FBB-8C6C-3A4E7796F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18106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D3F687-1923-4BFF-8FDF-F52EECA0F817}" type="slidenum">
              <a:rPr lang="fr-FR" alt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 altLang="fr-FR"/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72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6352" y="9372603"/>
            <a:ext cx="2909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BEF82335-2ED8-48CD-924B-A335A1B454F8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10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3103" y="4686301"/>
            <a:ext cx="5387975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73" algn="l"/>
                <a:tab pos="896505" algn="l"/>
                <a:tab pos="1343962" algn="l"/>
                <a:tab pos="1794595" algn="l"/>
                <a:tab pos="2242052" algn="l"/>
                <a:tab pos="2692684" algn="l"/>
                <a:tab pos="3140144" algn="l"/>
                <a:tab pos="3590776" algn="l"/>
                <a:tab pos="4039820" algn="l"/>
                <a:tab pos="4488866" algn="l"/>
                <a:tab pos="4937911" algn="l"/>
                <a:tab pos="5386957" algn="l"/>
                <a:tab pos="5836001" algn="l"/>
                <a:tab pos="6285047" algn="l"/>
                <a:tab pos="6734092" algn="l"/>
                <a:tab pos="7183139" algn="l"/>
                <a:tab pos="7632183" algn="l"/>
                <a:tab pos="8082816" algn="l"/>
                <a:tab pos="8530274" algn="l"/>
                <a:tab pos="8980906" algn="l"/>
              </a:tabLst>
            </a:pPr>
            <a:endParaRPr lang="fr-FR" altLang="fr-FR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816352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2BA02FA8-9D98-49D9-A3E0-A9EB1E270B3C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10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" y="5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747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AE19E88A-B5D0-4324-89B5-AF25ECC10D81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11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4438AC3B-9AE9-484C-9647-58F9D3DAD3DE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11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297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F98C8CFE-B6EF-475F-9840-82ED43A068B6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12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A1A2362-41A5-4CBB-BF01-40691FD20FEB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12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814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>
            <a:extLst>
              <a:ext uri="{FF2B5EF4-FFF2-40B4-BE49-F238E27FC236}">
                <a16:creationId xmlns:a16="http://schemas.microsoft.com/office/drawing/2014/main" id="{F37E5676-3E84-CBFD-C62F-C9363FC854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6350" y="9371013"/>
            <a:ext cx="29114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8" tIns="46788" rIns="89978" bIns="46788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F8C93F5-BBE4-449B-9188-9E44084BD6BB}" type="slidenum">
              <a:rPr lang="fr-FR" altLang="fr-FR">
                <a:latin typeface="Calibri" panose="020F0502020204030204" pitchFamily="34" charset="0"/>
                <a:ea typeface="Arial Unicode MS" panose="020B0604020202020204" pitchFamily="34" charset="-128"/>
                <a:cs typeface="SimSun" panose="02010600030101010101" pitchFamily="2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fr-FR" altLang="fr-FR">
              <a:latin typeface="Calibri" panose="020F0502020204030204" pitchFamily="34" charset="0"/>
              <a:ea typeface="Arial Unicode MS" panose="020B0604020202020204" pitchFamily="34" charset="-128"/>
              <a:cs typeface="SimSun" panose="02010600030101010101" pitchFamily="2" charset="-122"/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57877C45-6D72-ABE7-4680-3F248784F4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3950" cy="3700463"/>
          </a:xfrm>
          <a:solidFill>
            <a:srgbClr val="FFFFFF"/>
          </a:solidFill>
          <a:ln/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30936702-D633-32FA-38BA-1F8386932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fr-FR" altLang="fr-FR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BD477F01-B462-6D83-8AB7-D20DF2057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8" tIns="46788" rIns="89978" bIns="46788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FED21BB-7AA6-4294-954E-8D36D7387AB0}" type="slidenum">
              <a:rPr lang="fr-FR" altLang="fr-FR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D345374F-D619-1991-4789-94B5A4E21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71013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7" tIns="45709" rIns="91417" bIns="45709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1751" name="Text Box 5">
            <a:extLst>
              <a:ext uri="{FF2B5EF4-FFF2-40B4-BE49-F238E27FC236}">
                <a16:creationId xmlns:a16="http://schemas.microsoft.com/office/drawing/2014/main" id="{20BC8D05-55BB-FC13-204B-69603F1A2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7" tIns="45709" rIns="91417" bIns="45709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>
            <a:extLst>
              <a:ext uri="{FF2B5EF4-FFF2-40B4-BE49-F238E27FC236}">
                <a16:creationId xmlns:a16="http://schemas.microsoft.com/office/drawing/2014/main" id="{D654241B-0D81-A588-0E73-6B238128C0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6350" y="9371013"/>
            <a:ext cx="29114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8" tIns="46788" rIns="89978" bIns="46788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674C85-295B-4D69-BD52-411F3A21DFD7}" type="slidenum">
              <a:rPr lang="fr-FR" altLang="fr-FR">
                <a:latin typeface="Calibri" panose="020F0502020204030204" pitchFamily="34" charset="0"/>
                <a:ea typeface="Arial Unicode MS" panose="020B0604020202020204" pitchFamily="34" charset="-128"/>
                <a:cs typeface="SimSun" panose="02010600030101010101" pitchFamily="2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>
              <a:latin typeface="Calibri" panose="020F0502020204030204" pitchFamily="34" charset="0"/>
              <a:ea typeface="Arial Unicode MS" panose="020B0604020202020204" pitchFamily="34" charset="-128"/>
              <a:cs typeface="SimSun" panose="02010600030101010101" pitchFamily="2" charset="-122"/>
            </a:endParaRPr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BDA59CD4-8B1D-209C-B10C-ACAD52ABC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3950" cy="3700463"/>
          </a:xfrm>
          <a:solidFill>
            <a:srgbClr val="FFFFFF"/>
          </a:solidFill>
          <a:ln/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752AE240-F046-B8D0-9BF9-5F1BEA2FA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fr-FR" altLang="fr-FR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B1E30AAE-F432-CA30-7188-1EC7451E2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9371013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8" tIns="46788" rIns="89978" bIns="46788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0925" algn="l"/>
                <a:tab pos="4041775" algn="l"/>
                <a:tab pos="4491038" algn="l"/>
                <a:tab pos="4940300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5875" algn="l"/>
                <a:tab pos="8083550" algn="l"/>
                <a:tab pos="8534400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36AF555-E51F-477F-9876-033DC2E781C4}" type="slidenum">
              <a:rPr lang="fr-FR" altLang="fr-FR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33798" name="Text Box 4">
            <a:extLst>
              <a:ext uri="{FF2B5EF4-FFF2-40B4-BE49-F238E27FC236}">
                <a16:creationId xmlns:a16="http://schemas.microsoft.com/office/drawing/2014/main" id="{D40B3B47-A7B0-C64C-28F5-24214F113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71013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7" tIns="45709" rIns="91417" bIns="45709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3799" name="Text Box 5">
            <a:extLst>
              <a:ext uri="{FF2B5EF4-FFF2-40B4-BE49-F238E27FC236}">
                <a16:creationId xmlns:a16="http://schemas.microsoft.com/office/drawing/2014/main" id="{F5B73D4D-71BE-79BF-C3B9-4BC56D59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7" tIns="45709" rIns="91417" bIns="45709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F98C8CFE-B6EF-475F-9840-82ED43A068B6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15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A1A2362-41A5-4CBB-BF01-40691FD20FEB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15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747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F98C8CFE-B6EF-475F-9840-82ED43A068B6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16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A1A2362-41A5-4CBB-BF01-40691FD20FEB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16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750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B2E2-1FC8-4E5E-9EE4-ECF4C1B4DB00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3263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B2E2-1FC8-4E5E-9EE4-ECF4C1B4DB00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232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B2E2-1FC8-4E5E-9EE4-ECF4C1B4DB00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65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 txBox="1">
            <a:spLocks noGrp="1" noChangeArrowheads="1"/>
          </p:cNvSpPr>
          <p:nvPr/>
        </p:nvSpPr>
        <p:spPr bwMode="auto">
          <a:xfrm>
            <a:off x="3854508" y="9314072"/>
            <a:ext cx="2940583" cy="48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CCD1388-2268-4B95-9335-441F58AF5D38}" type="slidenum">
              <a:rPr lang="fr-FR" altLang="fr-FR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fr-FR" altLang="fr-FR"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0913" y="736600"/>
            <a:ext cx="4900612" cy="3676650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830" y="4657824"/>
            <a:ext cx="5443446" cy="44116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3854507" y="9314067"/>
            <a:ext cx="2946996" cy="4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6AC52B8-FB09-407D-A41E-C53AB83D1389}" type="slidenum">
              <a:rPr lang="fr-FR" altLang="fr-FR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6086" name="Text Box 4"/>
          <p:cNvSpPr txBox="1">
            <a:spLocks noChangeArrowheads="1"/>
          </p:cNvSpPr>
          <p:nvPr/>
        </p:nvSpPr>
        <p:spPr bwMode="auto">
          <a:xfrm>
            <a:off x="2" y="9314067"/>
            <a:ext cx="2946996" cy="4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 altLang="fr-FR"/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2" y="3"/>
            <a:ext cx="2946996" cy="4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755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B2E2-1FC8-4E5E-9EE4-ECF4C1B4DB00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702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BB55939-1A47-4280-A040-C6A4BC329BA8}" type="slidenum">
              <a:rPr 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Tx/>
                <a:buFontTx/>
                <a:buNone/>
              </a:pPr>
              <a:t>21</a:t>
            </a:fld>
            <a:endParaRPr 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r>
              <a:rPr lang="fr-FR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Volet sous réalisé</a:t>
            </a:r>
            <a:r>
              <a:rPr lang="fr-FR" baseline="0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 jusqu’alors mais prévu dans la convention d’animation,13 pieds d’Euphorbe en 2018</a:t>
            </a:r>
            <a:endParaRPr lang="fr-FR" dirty="0">
              <a:solidFill>
                <a:srgbClr val="FF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67B0C4E-96FF-4C46-A21A-4ED813714365}" type="slidenum">
              <a:rPr 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21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243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BB55939-1A47-4280-A040-C6A4BC329BA8}" type="slidenum">
              <a:rPr 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Tx/>
                <a:buFontTx/>
                <a:buNone/>
              </a:pPr>
              <a:t>22</a:t>
            </a:fld>
            <a:endParaRPr 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r>
              <a:rPr lang="fr-FR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Volet sous réalisé</a:t>
            </a:r>
            <a:r>
              <a:rPr lang="fr-FR" baseline="0" dirty="0">
                <a:solidFill>
                  <a:srgbClr val="FF0000"/>
                </a:solidFill>
                <a:latin typeface="Calibri" pitchFamily="34" charset="0"/>
                <a:ea typeface="SimSun" pitchFamily="2" charset="-122"/>
              </a:rPr>
              <a:t> jusqu’alors mais prévu dans la convention d’animation,13 pieds d’Euphorbe en 2018</a:t>
            </a:r>
            <a:endParaRPr lang="fr-FR" dirty="0">
              <a:solidFill>
                <a:srgbClr val="FF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67B0C4E-96FF-4C46-A21A-4ED813714365}" type="slidenum">
              <a:rPr 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22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271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BB55939-1A47-4280-A040-C6A4BC329BA8}" type="slidenum">
              <a:rPr 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Tx/>
                <a:buFontTx/>
                <a:buNone/>
              </a:pPr>
              <a:t>23</a:t>
            </a:fld>
            <a:endParaRPr 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67B0C4E-96FF-4C46-A21A-4ED813714365}" type="slidenum">
              <a:rPr 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23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52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966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 txBox="1">
            <a:spLocks noGrp="1" noChangeArrowheads="1"/>
          </p:cNvSpPr>
          <p:nvPr/>
        </p:nvSpPr>
        <p:spPr bwMode="auto">
          <a:xfrm>
            <a:off x="4022326" y="9720824"/>
            <a:ext cx="3068611" cy="50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946" tIns="48853" rIns="93946" bIns="488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BB55939-1A47-4280-A040-C6A4BC329BA8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430" y="4861236"/>
            <a:ext cx="5680444" cy="46043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70"/>
              </a:spcBef>
              <a:tabLst>
                <a:tab pos="0" algn="l"/>
                <a:tab pos="465491" algn="l"/>
                <a:tab pos="935951" algn="l"/>
                <a:tab pos="1403096" algn="l"/>
                <a:tab pos="1873557" algn="l"/>
                <a:tab pos="2340702" algn="l"/>
                <a:tab pos="2811162" algn="l"/>
                <a:tab pos="3278310" algn="l"/>
                <a:tab pos="3748770" algn="l"/>
                <a:tab pos="4217572" algn="l"/>
                <a:tab pos="4686376" algn="l"/>
                <a:tab pos="5155179" algn="l"/>
                <a:tab pos="5623983" algn="l"/>
                <a:tab pos="6092785" algn="l"/>
                <a:tab pos="6561589" algn="l"/>
                <a:tab pos="7030392" algn="l"/>
                <a:tab pos="7499197" algn="l"/>
                <a:tab pos="7967999" algn="l"/>
                <a:tab pos="8438460" algn="l"/>
                <a:tab pos="8905606" algn="l"/>
                <a:tab pos="9376066" algn="l"/>
              </a:tabLst>
            </a:pPr>
            <a:endParaRPr lang="fr-FR" dirty="0">
              <a:solidFill>
                <a:srgbClr val="FF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4022328" y="9720828"/>
            <a:ext cx="3075303" cy="5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946" tIns="48853" rIns="93946" bIns="488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67B0C4E-96FF-4C46-A21A-4ED813714365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SimSun" pitchFamily="2" charset="-122"/>
              <a:cs typeface="+mn-cs"/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5" y="9720828"/>
            <a:ext cx="3075303" cy="5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450" tIns="47725" rIns="95450" bIns="47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5" y="5"/>
            <a:ext cx="3075303" cy="5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450" tIns="47725" rIns="95450" bIns="47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25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 txBox="1">
            <a:spLocks noGrp="1" noChangeArrowheads="1"/>
          </p:cNvSpPr>
          <p:nvPr/>
        </p:nvSpPr>
        <p:spPr bwMode="auto">
          <a:xfrm>
            <a:off x="4022326" y="9720824"/>
            <a:ext cx="3068611" cy="50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946" tIns="48853" rIns="93946" bIns="488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BB55939-1A47-4280-A040-C6A4BC329BA8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430" y="4861236"/>
            <a:ext cx="5680444" cy="46043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70"/>
              </a:spcBef>
              <a:tabLst>
                <a:tab pos="0" algn="l"/>
                <a:tab pos="465491" algn="l"/>
                <a:tab pos="935951" algn="l"/>
                <a:tab pos="1403096" algn="l"/>
                <a:tab pos="1873557" algn="l"/>
                <a:tab pos="2340702" algn="l"/>
                <a:tab pos="2811162" algn="l"/>
                <a:tab pos="3278310" algn="l"/>
                <a:tab pos="3748770" algn="l"/>
                <a:tab pos="4217572" algn="l"/>
                <a:tab pos="4686376" algn="l"/>
                <a:tab pos="5155179" algn="l"/>
                <a:tab pos="5623983" algn="l"/>
                <a:tab pos="6092785" algn="l"/>
                <a:tab pos="6561589" algn="l"/>
                <a:tab pos="7030392" algn="l"/>
                <a:tab pos="7499197" algn="l"/>
                <a:tab pos="7967999" algn="l"/>
                <a:tab pos="8438460" algn="l"/>
                <a:tab pos="8905606" algn="l"/>
                <a:tab pos="9376066" algn="l"/>
              </a:tabLst>
            </a:pPr>
            <a:endParaRPr lang="fr-FR" dirty="0">
              <a:solidFill>
                <a:srgbClr val="FF00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4022328" y="9720828"/>
            <a:ext cx="3075303" cy="5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946" tIns="48853" rIns="93946" bIns="48853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67B0C4E-96FF-4C46-A21A-4ED813714365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SimSun" pitchFamily="2" charset="-122"/>
              <a:cs typeface="+mn-cs"/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5" y="9720828"/>
            <a:ext cx="3075303" cy="5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450" tIns="47725" rIns="95450" bIns="47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5" y="5"/>
            <a:ext cx="3075303" cy="5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450" tIns="47725" rIns="95450" bIns="47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405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F98C8CFE-B6EF-475F-9840-82ED43A068B6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29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3" tIns="46780" rIns="89963" bIns="4678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A1A2362-41A5-4CBB-BF01-40691FD20FEB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29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61447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1" tIns="45701" rIns="91401" bIns="45701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326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BB55939-1A47-4280-A040-C6A4BC329BA8}" type="slidenum">
              <a:rPr 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Tx/>
                <a:buFontTx/>
                <a:buNone/>
              </a:pPr>
              <a:t>30</a:t>
            </a:fld>
            <a:endParaRPr 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67B0C4E-96FF-4C46-A21A-4ED813714365}" type="slidenum">
              <a:rPr 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30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853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BB55939-1A47-4280-A040-C6A4BC329BA8}" type="slidenum">
              <a:rPr 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Tx/>
                <a:buFontTx/>
                <a:buNone/>
              </a:pPr>
              <a:t>31</a:t>
            </a:fld>
            <a:endParaRPr 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67B0C4E-96FF-4C46-A21A-4ED813714365}" type="slidenum">
              <a:rPr 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31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46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6352" y="9372603"/>
            <a:ext cx="2909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BEF82335-2ED8-48CD-924B-A335A1B454F8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3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3103" y="4686301"/>
            <a:ext cx="5387975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73" algn="l"/>
                <a:tab pos="896505" algn="l"/>
                <a:tab pos="1343962" algn="l"/>
                <a:tab pos="1794595" algn="l"/>
                <a:tab pos="2242052" algn="l"/>
                <a:tab pos="2692684" algn="l"/>
                <a:tab pos="3140144" algn="l"/>
                <a:tab pos="3590776" algn="l"/>
                <a:tab pos="4039820" algn="l"/>
                <a:tab pos="4488866" algn="l"/>
                <a:tab pos="4937911" algn="l"/>
                <a:tab pos="5386957" algn="l"/>
                <a:tab pos="5836001" algn="l"/>
                <a:tab pos="6285047" algn="l"/>
                <a:tab pos="6734092" algn="l"/>
                <a:tab pos="7183139" algn="l"/>
                <a:tab pos="7632183" algn="l"/>
                <a:tab pos="8082816" algn="l"/>
                <a:tab pos="8530274" algn="l"/>
                <a:tab pos="8980906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816352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2BA02FA8-9D98-49D9-A3E0-A9EB1E270B3C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" y="5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985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 txBox="1">
            <a:spLocks noGrp="1" noChangeArrowheads="1"/>
          </p:cNvSpPr>
          <p:nvPr/>
        </p:nvSpPr>
        <p:spPr bwMode="auto">
          <a:xfrm>
            <a:off x="3657127" y="8978891"/>
            <a:ext cx="2790003" cy="46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208" tIns="44829" rIns="86208" bIns="4482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704A60A-104D-4701-BEF0-D7FD8EA827D8}" type="slidenum">
              <a:rPr lang="fr-FR" altLang="fr-FR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fr-FR" altLang="fr-FR"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3600" y="709613"/>
            <a:ext cx="4725988" cy="3544887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5018" y="4490206"/>
            <a:ext cx="5164701" cy="42529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31"/>
              </a:spcBef>
              <a:tabLst>
                <a:tab pos="0" algn="l"/>
                <a:tab pos="427150" algn="l"/>
                <a:tab pos="858859" algn="l"/>
                <a:tab pos="1287528" algn="l"/>
                <a:tab pos="1719237" algn="l"/>
                <a:tab pos="2147907" algn="l"/>
                <a:tab pos="2579616" algn="l"/>
                <a:tab pos="3008285" algn="l"/>
                <a:tab pos="3439995" algn="l"/>
                <a:tab pos="3870183" algn="l"/>
                <a:tab pos="4300374" algn="l"/>
                <a:tab pos="4730562" algn="l"/>
                <a:tab pos="5160752" algn="l"/>
                <a:tab pos="5590941" algn="l"/>
                <a:tab pos="6021131" algn="l"/>
                <a:tab pos="6451320" algn="l"/>
                <a:tab pos="6881510" algn="l"/>
                <a:tab pos="7311700" algn="l"/>
                <a:tab pos="7743409" algn="l"/>
                <a:tab pos="8172078" algn="l"/>
                <a:tab pos="8603787" algn="l"/>
              </a:tabLst>
            </a:pPr>
            <a:endParaRPr lang="fr-FR" altLang="fr-FR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657126" y="8978891"/>
            <a:ext cx="2796088" cy="47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208" tIns="44829" rIns="86208" bIns="4482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E28EB43-FC62-4D92-849B-6591916D0B8C}" type="slidenum">
              <a:rPr lang="fr-FR" altLang="fr-FR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2" y="8978891"/>
            <a:ext cx="2796088" cy="47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7588" tIns="43794" rIns="87588" bIns="43794" anchor="ctr"/>
          <a:lstStyle/>
          <a:p>
            <a:endParaRPr lang="fr-FR" altLang="fr-FR"/>
          </a:p>
        </p:txBody>
      </p:sp>
      <p:sp>
        <p:nvSpPr>
          <p:cNvPr id="45063" name="Text Box 5"/>
          <p:cNvSpPr txBox="1">
            <a:spLocks noChangeArrowheads="1"/>
          </p:cNvSpPr>
          <p:nvPr/>
        </p:nvSpPr>
        <p:spPr bwMode="auto">
          <a:xfrm>
            <a:off x="2" y="2"/>
            <a:ext cx="2796088" cy="47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7588" tIns="43794" rIns="87588" bIns="43794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965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6352" y="9372603"/>
            <a:ext cx="2909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BEF82335-2ED8-48CD-924B-A335A1B454F8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4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3103" y="4686301"/>
            <a:ext cx="5387975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73" algn="l"/>
                <a:tab pos="896505" algn="l"/>
                <a:tab pos="1343962" algn="l"/>
                <a:tab pos="1794595" algn="l"/>
                <a:tab pos="2242052" algn="l"/>
                <a:tab pos="2692684" algn="l"/>
                <a:tab pos="3140144" algn="l"/>
                <a:tab pos="3590776" algn="l"/>
                <a:tab pos="4039820" algn="l"/>
                <a:tab pos="4488866" algn="l"/>
                <a:tab pos="4937911" algn="l"/>
                <a:tab pos="5386957" algn="l"/>
                <a:tab pos="5836001" algn="l"/>
                <a:tab pos="6285047" algn="l"/>
                <a:tab pos="6734092" algn="l"/>
                <a:tab pos="7183139" algn="l"/>
                <a:tab pos="7632183" algn="l"/>
                <a:tab pos="8082816" algn="l"/>
                <a:tab pos="8530274" algn="l"/>
                <a:tab pos="8980906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816352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2BA02FA8-9D98-49D9-A3E0-A9EB1E270B3C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4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" y="5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293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 txBox="1">
            <a:spLocks noGrp="1" noChangeArrowheads="1"/>
          </p:cNvSpPr>
          <p:nvPr/>
        </p:nvSpPr>
        <p:spPr bwMode="auto">
          <a:xfrm>
            <a:off x="3854508" y="9314072"/>
            <a:ext cx="2940583" cy="48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CCD1388-2268-4B95-9335-441F58AF5D38}" type="slidenum">
              <a:rPr lang="fr-FR" altLang="fr-FR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fr-FR" altLang="fr-FR"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0913" y="736600"/>
            <a:ext cx="4900612" cy="3676650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830" y="4657824"/>
            <a:ext cx="5443446" cy="44116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3854507" y="9314067"/>
            <a:ext cx="2946996" cy="4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6AC52B8-FB09-407D-A41E-C53AB83D1389}" type="slidenum">
              <a:rPr lang="fr-FR" altLang="fr-FR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fr-FR" altLang="fr-FR">
              <a:latin typeface="Calibri" panose="020F0502020204030204" pitchFamily="34" charset="0"/>
            </a:endParaRPr>
          </a:p>
        </p:txBody>
      </p:sp>
      <p:sp>
        <p:nvSpPr>
          <p:cNvPr id="46086" name="Text Box 4"/>
          <p:cNvSpPr txBox="1">
            <a:spLocks noChangeArrowheads="1"/>
          </p:cNvSpPr>
          <p:nvPr/>
        </p:nvSpPr>
        <p:spPr bwMode="auto">
          <a:xfrm>
            <a:off x="2" y="9314067"/>
            <a:ext cx="2946996" cy="4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 altLang="fr-FR"/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2" y="3"/>
            <a:ext cx="2946996" cy="4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194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 txBox="1">
            <a:spLocks noGrp="1" noChangeArrowheads="1"/>
          </p:cNvSpPr>
          <p:nvPr/>
        </p:nvSpPr>
        <p:spPr bwMode="auto">
          <a:xfrm>
            <a:off x="3816354" y="9371013"/>
            <a:ext cx="29114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B672EEB-D47A-4C49-9F15-152CE6738CBC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>
                <a:buClrTx/>
                <a:buFontTx/>
                <a:buNone/>
              </a:pPr>
              <a:t>6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solidFill>
            <a:srgbClr val="FFFFFF"/>
          </a:solidFill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2" y="4686301"/>
            <a:ext cx="5389563" cy="4438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445801" algn="l"/>
                <a:tab pos="896360" algn="l"/>
                <a:tab pos="1343745" algn="l"/>
                <a:tab pos="1794306" algn="l"/>
                <a:tab pos="2241690" algn="l"/>
                <a:tab pos="2692250" algn="l"/>
                <a:tab pos="3139637" algn="l"/>
                <a:tab pos="3590197" algn="l"/>
                <a:tab pos="4039169" algn="l"/>
                <a:tab pos="4488142" algn="l"/>
                <a:tab pos="4937115" algn="l"/>
                <a:tab pos="5386089" algn="l"/>
                <a:tab pos="5835060" algn="l"/>
                <a:tab pos="6284034" algn="l"/>
                <a:tab pos="6733006" algn="l"/>
                <a:tab pos="7181981" algn="l"/>
                <a:tab pos="7630953" algn="l"/>
                <a:tab pos="8081513" algn="l"/>
                <a:tab pos="8528899" algn="l"/>
                <a:tab pos="8979458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381635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2" tIns="46787" rIns="89972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5C0EDBB-9C57-42DF-9D18-9B8436E22FB0}" type="slidenum">
              <a:rPr lang="fr-FR" altLang="fr-FR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6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5" y="9371017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 altLang="fr-FR"/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5" y="5"/>
            <a:ext cx="2917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2" tIns="45706" rIns="91412" bIns="45706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34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6352" y="9372603"/>
            <a:ext cx="2909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BEF82335-2ED8-48CD-924B-A335A1B454F8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7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3103" y="4686301"/>
            <a:ext cx="5387975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73" algn="l"/>
                <a:tab pos="896505" algn="l"/>
                <a:tab pos="1343962" algn="l"/>
                <a:tab pos="1794595" algn="l"/>
                <a:tab pos="2242052" algn="l"/>
                <a:tab pos="2692684" algn="l"/>
                <a:tab pos="3140144" algn="l"/>
                <a:tab pos="3590776" algn="l"/>
                <a:tab pos="4039820" algn="l"/>
                <a:tab pos="4488866" algn="l"/>
                <a:tab pos="4937911" algn="l"/>
                <a:tab pos="5386957" algn="l"/>
                <a:tab pos="5836001" algn="l"/>
                <a:tab pos="6285047" algn="l"/>
                <a:tab pos="6734092" algn="l"/>
                <a:tab pos="7183139" algn="l"/>
                <a:tab pos="7632183" algn="l"/>
                <a:tab pos="8082816" algn="l"/>
                <a:tab pos="8530274" algn="l"/>
                <a:tab pos="8980906" algn="l"/>
              </a:tabLst>
            </a:pPr>
            <a:endParaRPr lang="fr-FR" altLang="fr-FR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816352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2BA02FA8-9D98-49D9-A3E0-A9EB1E270B3C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7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" y="5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06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6352" y="9372603"/>
            <a:ext cx="2909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BEF82335-2ED8-48CD-924B-A335A1B454F8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8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3103" y="4686301"/>
            <a:ext cx="5387975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73" algn="l"/>
                <a:tab pos="896505" algn="l"/>
                <a:tab pos="1343962" algn="l"/>
                <a:tab pos="1794595" algn="l"/>
                <a:tab pos="2242052" algn="l"/>
                <a:tab pos="2692684" algn="l"/>
                <a:tab pos="3140144" algn="l"/>
                <a:tab pos="3590776" algn="l"/>
                <a:tab pos="4039820" algn="l"/>
                <a:tab pos="4488866" algn="l"/>
                <a:tab pos="4937911" algn="l"/>
                <a:tab pos="5386957" algn="l"/>
                <a:tab pos="5836001" algn="l"/>
                <a:tab pos="6285047" algn="l"/>
                <a:tab pos="6734092" algn="l"/>
                <a:tab pos="7183139" algn="l"/>
                <a:tab pos="7632183" algn="l"/>
                <a:tab pos="8082816" algn="l"/>
                <a:tab pos="8530274" algn="l"/>
                <a:tab pos="8980906" algn="l"/>
              </a:tabLst>
            </a:pPr>
            <a:endParaRPr lang="fr-FR" altLang="fr-FR" dirty="0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816352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2BA02FA8-9D98-49D9-A3E0-A9EB1E270B3C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8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" y="5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996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816352" y="9372603"/>
            <a:ext cx="290988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BEF82335-2ED8-48CD-924B-A335A1B454F8}" type="slidenum">
              <a:rPr lang="fr-FR" altLang="fr-FR"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 eaLnBrk="1" hangingPunct="1"/>
              <a:t>9</a:t>
            </a:fld>
            <a:endParaRPr lang="fr-FR" altLang="fr-FR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41363"/>
            <a:ext cx="4932363" cy="3700462"/>
          </a:xfrm>
          <a:ln/>
        </p:spPr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3103" y="4686301"/>
            <a:ext cx="5387975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5873" algn="l"/>
                <a:tab pos="896505" algn="l"/>
                <a:tab pos="1343962" algn="l"/>
                <a:tab pos="1794595" algn="l"/>
                <a:tab pos="2242052" algn="l"/>
                <a:tab pos="2692684" algn="l"/>
                <a:tab pos="3140144" algn="l"/>
                <a:tab pos="3590776" algn="l"/>
                <a:tab pos="4039820" algn="l"/>
                <a:tab pos="4488866" algn="l"/>
                <a:tab pos="4937911" algn="l"/>
                <a:tab pos="5386957" algn="l"/>
                <a:tab pos="5836001" algn="l"/>
                <a:tab pos="6285047" algn="l"/>
                <a:tab pos="6734092" algn="l"/>
                <a:tab pos="7183139" algn="l"/>
                <a:tab pos="7632183" algn="l"/>
                <a:tab pos="8082816" algn="l"/>
                <a:tab pos="8530274" algn="l"/>
                <a:tab pos="8980906" algn="l"/>
              </a:tabLst>
            </a:pPr>
            <a:endParaRPr lang="fr-FR" altLang="fr-FR"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816352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7" tIns="46787" rIns="89977" bIns="46787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2BA02FA8-9D98-49D9-A3E0-A9EB1E270B3C}" type="slidenum">
              <a:rPr lang="fr-FR" altLang="fr-FR" sz="1200">
                <a:solidFill>
                  <a:srgbClr val="000000"/>
                </a:solidFill>
              </a:rPr>
              <a:pPr algn="r" eaLnBrk="1" hangingPunct="1"/>
              <a:t>9</a:t>
            </a:fld>
            <a:endParaRPr lang="fr-FR" altLang="fr-FR" sz="1200">
              <a:solidFill>
                <a:srgbClr val="00000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" y="9372603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" y="5"/>
            <a:ext cx="291623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09" rIns="91416" bIns="45709" anchor="ctr"/>
          <a:lstStyle/>
          <a:p>
            <a:endParaRPr lang="fr-FR" alt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74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40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6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12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12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98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76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75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41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00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04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36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36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17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2725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272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+mn-cs"/>
              </a:defRPr>
            </a:lvl1pPr>
          </a:lstStyle>
          <a:p>
            <a:fld id="{7B9B3C7B-077F-49AE-ABD0-45104D1D3DC8}" type="slidenum">
              <a:rPr lang="fr-FR" smtClean="0"/>
              <a:t>‹N°›</a:t>
            </a:fld>
            <a:endParaRPr lang="fr-FR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0" y="0"/>
            <a:ext cx="468313" cy="6858000"/>
          </a:xfrm>
          <a:prstGeom prst="rect">
            <a:avLst/>
          </a:prstGeom>
          <a:solidFill>
            <a:srgbClr val="99CC00"/>
          </a:solidFill>
          <a:ln w="2556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8604250" y="6021388"/>
            <a:ext cx="288925" cy="836612"/>
          </a:xfrm>
          <a:prstGeom prst="rect">
            <a:avLst/>
          </a:prstGeom>
          <a:solidFill>
            <a:srgbClr val="99CCFF"/>
          </a:solidFill>
          <a:ln w="2556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7740650" y="6092825"/>
            <a:ext cx="287338" cy="765175"/>
          </a:xfrm>
          <a:prstGeom prst="rect">
            <a:avLst/>
          </a:prstGeom>
          <a:solidFill>
            <a:srgbClr val="008080"/>
          </a:solidFill>
          <a:ln w="25560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8172450" y="6237288"/>
            <a:ext cx="287338" cy="620712"/>
          </a:xfrm>
          <a:prstGeom prst="rect">
            <a:avLst/>
          </a:prstGeom>
          <a:solidFill>
            <a:srgbClr val="99CC00"/>
          </a:solidFill>
          <a:ln w="2556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7308850" y="6381750"/>
            <a:ext cx="287338" cy="476250"/>
          </a:xfrm>
          <a:prstGeom prst="rect">
            <a:avLst/>
          </a:prstGeom>
          <a:solidFill>
            <a:srgbClr val="FFCC00"/>
          </a:solidFill>
          <a:ln w="2556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SimSun" charset="0"/>
          <a:cs typeface="SimSun" charset="0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SimSun" charset="0"/>
          <a:cs typeface="SimSun" charset="0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SimSun" charset="0"/>
          <a:cs typeface="SimSun" charset="0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SimSun" charset="0"/>
          <a:cs typeface="SimSun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0"/>
          <a:cs typeface="SimSun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0"/>
          <a:cs typeface="SimSun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0"/>
          <a:cs typeface="SimSun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SimSun" charset="0"/>
          <a:cs typeface="SimSun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7399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683568" y="2204864"/>
            <a:ext cx="8064896" cy="2687996"/>
          </a:xfrm>
          <a:prstGeom prst="rect">
            <a:avLst/>
          </a:prstGeom>
          <a:noFill/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3800" dirty="0">
                <a:solidFill>
                  <a:srgbClr val="000000"/>
                </a:solidFill>
              </a:rPr>
              <a:t>Comité de Pilotage </a:t>
            </a:r>
          </a:p>
          <a:p>
            <a:pPr algn="ctr" eaLnBrk="1" hangingPunct="1">
              <a:buClrTx/>
              <a:buFontTx/>
              <a:buNone/>
            </a:pPr>
            <a:r>
              <a:rPr lang="fr-FR" altLang="fr-FR" sz="3800" dirty="0">
                <a:solidFill>
                  <a:srgbClr val="000000"/>
                </a:solidFill>
              </a:rPr>
              <a:t>Natura 2000 et Ramsar</a:t>
            </a:r>
          </a:p>
          <a:p>
            <a:pPr algn="ctr" eaLnBrk="1" hangingPunct="1">
              <a:buClrTx/>
              <a:buFontTx/>
              <a:buNone/>
            </a:pPr>
            <a:r>
              <a:rPr lang="fr-FR" altLang="fr-FR" sz="3400" dirty="0">
                <a:solidFill>
                  <a:srgbClr val="000000"/>
                </a:solidFill>
              </a:rPr>
              <a:t>Site </a:t>
            </a:r>
            <a:r>
              <a:rPr lang="fr-FR" altLang="fr-FR" sz="3400" i="1" dirty="0">
                <a:solidFill>
                  <a:srgbClr val="000000"/>
                </a:solidFill>
              </a:rPr>
              <a:t>« Marais breton, baie de Bourgneuf, île de Noirmoutier, forêt de Monts »</a:t>
            </a:r>
          </a:p>
          <a:p>
            <a:pPr algn="ctr" eaLnBrk="1" hangingPunct="1">
              <a:buClrTx/>
              <a:buFontTx/>
              <a:buNone/>
            </a:pPr>
            <a:endParaRPr lang="fr-FR" altLang="fr-FR" sz="2000" dirty="0">
              <a:solidFill>
                <a:srgbClr val="000000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fr-FR" altLang="fr-FR" sz="2800" dirty="0">
                <a:solidFill>
                  <a:schemeClr val="tx1"/>
                </a:solidFill>
              </a:rPr>
              <a:t>14 décembre 2023 – Saint-Gervais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699" y="-148130"/>
            <a:ext cx="205295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irc_m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" t="-64" r="-46" b="-64"/>
          <a:stretch>
            <a:fillRect/>
          </a:stretch>
        </p:blipFill>
        <p:spPr bwMode="auto">
          <a:xfrm>
            <a:off x="2795430" y="45603"/>
            <a:ext cx="1920586" cy="13857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5C97F7-4705-8E9E-6F81-1BDDC610B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940" y="90068"/>
            <a:ext cx="1548000" cy="141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C7DE26-630D-BE15-CE67-731574BD69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0585"/>
            <a:ext cx="3570899" cy="13525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84781D-3AFA-58E0-96AD-51E894FCFF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10" y="5426015"/>
            <a:ext cx="1849701" cy="14376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1592B6-1F2A-97BE-B068-7B4862F4C8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180" y="0"/>
            <a:ext cx="1545820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65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539750" y="476672"/>
            <a:ext cx="8263073" cy="409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fr-FR" sz="2000" b="1" dirty="0">
                <a:solidFill>
                  <a:schemeClr val="tx1"/>
                </a:solidFill>
                <a:latin typeface="+mn-lt"/>
              </a:rPr>
              <a:t>Groupe de travail des élus des collectivités Natura 2000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1 réunion d’échanges sur les outils de préservation de la biodiversité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Visite ENS du </a:t>
            </a:r>
            <a:r>
              <a:rPr lang="fr-FR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Daviaud</a:t>
            </a:r>
            <a:r>
              <a:rPr lang="fr-F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et réserve naturelle régionale Polder Sébastopol</a:t>
            </a:r>
          </a:p>
          <a:p>
            <a:r>
              <a:rPr lang="fr-FR" sz="20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Initiative reprise sur d’autres sites!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algn="just"/>
            <a:r>
              <a:rPr lang="fr-FR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Témoignage de </a:t>
            </a:r>
            <a:r>
              <a:rPr lang="fr-FR" sz="2000" b="1" dirty="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Rosiane</a:t>
            </a:r>
            <a:r>
              <a:rPr lang="fr-FR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Godefroy </a:t>
            </a:r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sur son action de présidente du copil au webinaire national sur la gouvernance des sites Natura 2000 </a:t>
            </a:r>
          </a:p>
          <a:p>
            <a:pPr algn="just"/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+ journée de rencontre des élus Natura 2000 des Pays de la Loire.</a:t>
            </a:r>
          </a:p>
          <a:p>
            <a:pPr algn="just"/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fr-FR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Accueil de présidents et animateurs de sites Natura 2000 littoraux dans le cadre du LIFE </a:t>
            </a:r>
            <a:r>
              <a:rPr lang="fr-FR" sz="2000" b="1" dirty="0" err="1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Marha</a:t>
            </a:r>
            <a:r>
              <a:rPr lang="fr-FR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à Notre-Dame-de-Monts.</a:t>
            </a:r>
            <a:endParaRPr lang="fr-FR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endParaRPr lang="fr-FR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r>
              <a:rPr lang="fr-FR" sz="20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</a:rPr>
              <a:t>Accueil de chargés de mission de l’Etablissement Public du Marais Poitevin.</a:t>
            </a:r>
            <a:endParaRPr lang="fr-FR" sz="2000" b="1" dirty="0">
              <a:solidFill>
                <a:schemeClr val="tx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9750" y="0"/>
            <a:ext cx="8604250" cy="404664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Gouvernance</a:t>
            </a:r>
          </a:p>
        </p:txBody>
      </p:sp>
      <p:pic>
        <p:nvPicPr>
          <p:cNvPr id="2" name="Image 1" descr="Une image contenant plein air, habits, ciel, personne&#10;&#10;Description générée automatiquement">
            <a:extLst>
              <a:ext uri="{FF2B5EF4-FFF2-40B4-BE49-F238E27FC236}">
                <a16:creationId xmlns:a16="http://schemas.microsoft.com/office/drawing/2014/main" id="{3567CEB1-662D-3F67-047A-AC6A7BC6D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5" y="4439236"/>
            <a:ext cx="3200189" cy="2400142"/>
          </a:xfrm>
          <a:prstGeom prst="rect">
            <a:avLst/>
          </a:prstGeom>
        </p:spPr>
      </p:pic>
      <p:pic>
        <p:nvPicPr>
          <p:cNvPr id="6" name="Image 5" descr="Une image contenant plein air, habits, ciel, personne&#10;&#10;Description générée automatiquement">
            <a:extLst>
              <a:ext uri="{FF2B5EF4-FFF2-40B4-BE49-F238E27FC236}">
                <a16:creationId xmlns:a16="http://schemas.microsoft.com/office/drawing/2014/main" id="{C528136F-F503-CF73-BCAE-10071752C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85" y="4439236"/>
            <a:ext cx="3209582" cy="24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991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C5E985D-7F9A-B629-3DDF-A002B4B82CA3}"/>
              </a:ext>
            </a:extLst>
          </p:cNvPr>
          <p:cNvSpPr/>
          <p:nvPr/>
        </p:nvSpPr>
        <p:spPr bwMode="auto">
          <a:xfrm>
            <a:off x="3779912" y="5610117"/>
            <a:ext cx="2088232" cy="1200329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539750" y="7938"/>
            <a:ext cx="8604250" cy="50482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Contrats et Charte Natura 2000 : Bilan 2023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05836" y="673371"/>
            <a:ext cx="85306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altLang="fr-FR" sz="2400" b="1" dirty="0">
                <a:sym typeface="Wingdings" panose="05000000000000000000" pitchFamily="2" charset="2"/>
              </a:rPr>
              <a:t>Contrats Natura 2000 privé :</a:t>
            </a:r>
          </a:p>
          <a:p>
            <a:endParaRPr lang="fr-FR" altLang="fr-FR" sz="2400" b="1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000" dirty="0">
                <a:sym typeface="Wingdings" panose="05000000000000000000" pitchFamily="2" charset="2"/>
              </a:rPr>
              <a:t>Un contrat de restauration de lagunes à Beauvoir-sur-Mer en projet</a:t>
            </a:r>
          </a:p>
          <a:p>
            <a:endParaRPr lang="fr-FR" altLang="fr-FR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000" u="sng" dirty="0">
                <a:sym typeface="Wingdings" panose="05000000000000000000" pitchFamily="2" charset="2"/>
              </a:rPr>
              <a:t>Saint-Hilaire-de-Riez :</a:t>
            </a:r>
            <a:r>
              <a:rPr lang="fr-FR" altLang="fr-FR" sz="2000" dirty="0">
                <a:sym typeface="Wingdings" panose="05000000000000000000" pitchFamily="2" charset="2"/>
              </a:rPr>
              <a:t> visites terrain pour la construction d’un projet de  restauration de 5 marais exploités ou non.</a:t>
            </a:r>
          </a:p>
          <a:p>
            <a:pPr lvl="1"/>
            <a:r>
              <a:rPr lang="fr-FR" altLang="fr-FR" sz="2000" dirty="0">
                <a:sym typeface="Wingdings" panose="05000000000000000000" pitchFamily="2" charset="2"/>
              </a:rPr>
              <a:t>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4ACB98-9091-9EFF-2010-BBDE06D0A473}"/>
              </a:ext>
            </a:extLst>
          </p:cNvPr>
          <p:cNvSpPr txBox="1"/>
          <p:nvPr/>
        </p:nvSpPr>
        <p:spPr>
          <a:xfrm>
            <a:off x="611560" y="3901958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altLang="fr-FR" sz="2000" b="1" dirty="0">
                <a:sym typeface="Wingdings" panose="05000000000000000000" pitchFamily="2" charset="2"/>
              </a:rPr>
              <a:t>Contrats Natura 2000 « plages »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altLang="fr-FR" sz="2000" b="1" dirty="0">
              <a:sym typeface="Wingdings" panose="05000000000000000000" pitchFamily="2" charset="2"/>
            </a:endParaRPr>
          </a:p>
          <a:p>
            <a:r>
              <a:rPr lang="fr-FR" altLang="fr-FR" sz="2000" dirty="0">
                <a:sym typeface="Wingdings" panose="05000000000000000000" pitchFamily="2" charset="2"/>
              </a:rPr>
              <a:t>Pas de dépôt de contrats « plages » en 2023 mais des dossiers en cours de construction pour Notre-Dame-de-Monts, Barbâtre, Saint-Hilaire-de-Riez et Les Moutiers-en-Retz. </a:t>
            </a:r>
          </a:p>
          <a:p>
            <a:endParaRPr lang="fr-FR" altLang="fr-FR" sz="2000" dirty="0">
              <a:highlight>
                <a:srgbClr val="FFFF00"/>
              </a:highlight>
              <a:sym typeface="Wingdings" panose="05000000000000000000" pitchFamily="2" charset="2"/>
            </a:endParaRPr>
          </a:p>
          <a:p>
            <a:endParaRPr lang="fr-FR" altLang="fr-FR" sz="2400" dirty="0">
              <a:highlight>
                <a:srgbClr val="FFFF00"/>
              </a:highlight>
              <a:sym typeface="Wingdings" panose="05000000000000000000" pitchFamily="2" charset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AC9F34-686F-BD12-E909-D540292EF13E}"/>
              </a:ext>
            </a:extLst>
          </p:cNvPr>
          <p:cNvSpPr txBox="1"/>
          <p:nvPr/>
        </p:nvSpPr>
        <p:spPr>
          <a:xfrm>
            <a:off x="3727050" y="5657671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405 ha actuellement engagés en charte Natura 2000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44E8AC41-A6DF-232A-3CD7-9261DA7E21A0}"/>
              </a:ext>
            </a:extLst>
          </p:cNvPr>
          <p:cNvSpPr/>
          <p:nvPr/>
        </p:nvSpPr>
        <p:spPr bwMode="auto">
          <a:xfrm>
            <a:off x="1922380" y="2861220"/>
            <a:ext cx="432048" cy="1440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92308A-2D4B-D079-C9A4-D5FBC924F093}"/>
              </a:ext>
            </a:extLst>
          </p:cNvPr>
          <p:cNvSpPr txBox="1"/>
          <p:nvPr/>
        </p:nvSpPr>
        <p:spPr>
          <a:xfrm>
            <a:off x="2364300" y="2742194"/>
            <a:ext cx="660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dirty="0">
                <a:sym typeface="Wingdings" panose="05000000000000000000" pitchFamily="2" charset="2"/>
              </a:rPr>
              <a:t>A construire sur le plan technique avec le Syndicat Mixte des Marais de la Vie du </a:t>
            </a:r>
            <a:r>
              <a:rPr lang="fr-FR" altLang="fr-FR" dirty="0" err="1">
                <a:sym typeface="Wingdings" panose="05000000000000000000" pitchFamily="2" charset="2"/>
              </a:rPr>
              <a:t>Ligneron</a:t>
            </a:r>
            <a:r>
              <a:rPr lang="fr-FR" altLang="fr-FR" dirty="0">
                <a:sym typeface="Wingdings" panose="05000000000000000000" pitchFamily="2" charset="2"/>
              </a:rPr>
              <a:t> et du Jaunay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1857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00124" y="30163"/>
            <a:ext cx="8031163" cy="50482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MAEC Biodiversité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5A4F10-B054-8AD9-92D9-A4848FE95DEF}"/>
              </a:ext>
            </a:extLst>
          </p:cNvPr>
          <p:cNvSpPr txBox="1"/>
          <p:nvPr/>
        </p:nvSpPr>
        <p:spPr>
          <a:xfrm>
            <a:off x="539552" y="730800"/>
            <a:ext cx="83567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Temps d’animation très conséquent pour la nouvelle programmation</a:t>
            </a:r>
          </a:p>
          <a:p>
            <a:r>
              <a:rPr lang="fr-FR" sz="2000" dirty="0"/>
              <a:t>	SMBB: 289 j (4 agents) </a:t>
            </a:r>
          </a:p>
          <a:p>
            <a:r>
              <a:rPr lang="fr-FR" sz="2000" dirty="0"/>
              <a:t>	CAPL: 227 j (6 agents)</a:t>
            </a:r>
          </a:p>
          <a:p>
            <a:endParaRPr lang="fr-FR" sz="2000" dirty="0"/>
          </a:p>
          <a:p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Début février 5 réunions d’information pour 155 exploitations </a:t>
            </a:r>
          </a:p>
          <a:p>
            <a:r>
              <a:rPr lang="fr-FR" sz="2000" dirty="0"/>
              <a:t>	            + 1 réunion pour 32 sauniers</a:t>
            </a:r>
          </a:p>
          <a:p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Mi-février à fin avril 135 éleveurs reçus en RDV individuels (SMBB/CAPL)</a:t>
            </a:r>
          </a:p>
          <a:p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/>
              <a:t>Février à mai (SMBB) : plan de gestion terrain</a:t>
            </a:r>
          </a:p>
          <a:p>
            <a:r>
              <a:rPr lang="fr-FR" sz="2000" dirty="0"/>
              <a:t>1 700 ha MAE baisses en eau </a:t>
            </a:r>
          </a:p>
          <a:p>
            <a:r>
              <a:rPr lang="fr-FR" sz="2000" dirty="0"/>
              <a:t>+ 110 mares </a:t>
            </a:r>
          </a:p>
          <a:p>
            <a:r>
              <a:rPr lang="fr-FR" sz="2000" dirty="0"/>
              <a:t>+ 235 ha de marais salants (54 sauniers)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A40369-80B5-F32D-6830-65626DC60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7" y="4258929"/>
            <a:ext cx="3678524" cy="2599071"/>
          </a:xfrm>
          <a:prstGeom prst="rect">
            <a:avLst/>
          </a:prstGeom>
        </p:spPr>
      </p:pic>
      <p:pic>
        <p:nvPicPr>
          <p:cNvPr id="5" name="Image 4" descr="Une image contenant logo, Police, Graphique, graphisme&#10;&#10;Description générée automatiquement">
            <a:extLst>
              <a:ext uri="{FF2B5EF4-FFF2-40B4-BE49-F238E27FC236}">
                <a16:creationId xmlns:a16="http://schemas.microsoft.com/office/drawing/2014/main" id="{80D4C2FF-84EE-2113-EC8B-C7D9839A6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444" y="0"/>
            <a:ext cx="1159693" cy="11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1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ZoneTexte 3">
            <a:extLst>
              <a:ext uri="{FF2B5EF4-FFF2-40B4-BE49-F238E27FC236}">
                <a16:creationId xmlns:a16="http://schemas.microsoft.com/office/drawing/2014/main" id="{6E880E7E-7535-1193-2491-C0B39F28E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971550"/>
            <a:ext cx="236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>
                <a:solidFill>
                  <a:schemeClr val="tx1"/>
                </a:solidFill>
              </a:rPr>
              <a:t>En ha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B9C6DEF-5A8B-D3D2-7BE8-490A9E466227}"/>
              </a:ext>
            </a:extLst>
          </p:cNvPr>
          <p:cNvGraphicFramePr>
            <a:graphicFrameLocks noGrp="1"/>
          </p:cNvGraphicFramePr>
          <p:nvPr/>
        </p:nvGraphicFramePr>
        <p:xfrm>
          <a:off x="576263" y="847725"/>
          <a:ext cx="7991474" cy="3397252"/>
        </p:xfrm>
        <a:graphic>
          <a:graphicData uri="http://schemas.openxmlformats.org/drawingml/2006/table">
            <a:tbl>
              <a:tblPr/>
              <a:tblGrid>
                <a:gridCol w="2754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8272"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renouveler en 2023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engagement réel 2023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Variation surfaces engagées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niveau 1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2777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-2559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niveau 2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9616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6434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-3182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niveau 3 baisse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1688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+802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marais salants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Retard de pâturage 3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Retard de pâturage 4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Espèce option 1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Mares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RTA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898"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13532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8761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800" b="0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-4879</a:t>
                      </a:r>
                    </a:p>
                  </a:txBody>
                  <a:tcPr marL="9523" marR="9523" marT="9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0787" name="Graphique 5">
            <a:extLst>
              <a:ext uri="{FF2B5EF4-FFF2-40B4-BE49-F238E27FC236}">
                <a16:creationId xmlns:a16="http://schemas.microsoft.com/office/drawing/2014/main" id="{D208D1D6-09D1-2DA9-EDF3-C0B9C314BD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311824"/>
              </p:ext>
            </p:extLst>
          </p:nvPr>
        </p:nvGraphicFramePr>
        <p:xfrm>
          <a:off x="3851920" y="4244977"/>
          <a:ext cx="5394325" cy="268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5401524" imgH="2688569" progId="Excel.Chart.8">
                  <p:embed/>
                </p:oleObj>
              </mc:Choice>
              <mc:Fallback>
                <p:oleObj name="Chart" r:id="rId3" imgW="5401524" imgH="2688569" progId="Excel.Chart.8">
                  <p:embed/>
                  <p:pic>
                    <p:nvPicPr>
                      <p:cNvPr id="30787" name="Graphique 5">
                        <a:extLst>
                          <a:ext uri="{FF2B5EF4-FFF2-40B4-BE49-F238E27FC236}">
                            <a16:creationId xmlns:a16="http://schemas.microsoft.com/office/drawing/2014/main" id="{D208D1D6-09D1-2DA9-EDF3-C0B9C314BDD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244977"/>
                        <a:ext cx="5394325" cy="2684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4">
            <a:extLst>
              <a:ext uri="{FF2B5EF4-FFF2-40B4-BE49-F238E27FC236}">
                <a16:creationId xmlns:a16="http://schemas.microsoft.com/office/drawing/2014/main" id="{05EED14D-4450-FCD4-C449-77A0F5AF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4" y="30163"/>
            <a:ext cx="8031163" cy="50482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MAEC Biodiversité 2023</a:t>
            </a:r>
          </a:p>
        </p:txBody>
      </p:sp>
      <p:sp>
        <p:nvSpPr>
          <p:cNvPr id="30723" name="ZoneTexte 2">
            <a:extLst>
              <a:ext uri="{FF2B5EF4-FFF2-40B4-BE49-F238E27FC236}">
                <a16:creationId xmlns:a16="http://schemas.microsoft.com/office/drawing/2014/main" id="{45B3CBE3-41EF-E748-1CA8-DDB90EE64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4527550"/>
            <a:ext cx="3958654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000" dirty="0">
                <a:solidFill>
                  <a:schemeClr val="tx1"/>
                </a:solidFill>
              </a:rPr>
              <a:t>Environ 10 000 ha sous contrat en 2023 (à confirmer après instruction dont 1 250 ha en cours)</a:t>
            </a:r>
            <a:endParaRPr lang="fr-FR" altLang="fr-FR" sz="2000" dirty="0"/>
          </a:p>
          <a:p>
            <a:endParaRPr lang="fr-FR" altLang="fr-FR" sz="2000" b="1" dirty="0">
              <a:solidFill>
                <a:schemeClr val="tx1"/>
              </a:solidFill>
            </a:endParaRPr>
          </a:p>
          <a:p>
            <a:r>
              <a:rPr lang="fr-FR" altLang="fr-FR" sz="2000" b="1" dirty="0"/>
              <a:t>M</a:t>
            </a:r>
            <a:r>
              <a:rPr lang="fr-FR" altLang="fr-FR" sz="2000" b="1" dirty="0">
                <a:solidFill>
                  <a:schemeClr val="tx1"/>
                </a:solidFill>
              </a:rPr>
              <a:t>oins 1/3 de surfaces engagées </a:t>
            </a:r>
          </a:p>
          <a:p>
            <a:r>
              <a:rPr lang="fr-FR" altLang="fr-FR" sz="2000" dirty="0">
                <a:solidFill>
                  <a:schemeClr val="tx1"/>
                </a:solidFill>
              </a:rPr>
              <a:t>(4 879 ha)</a:t>
            </a:r>
          </a:p>
        </p:txBody>
      </p:sp>
      <p:pic>
        <p:nvPicPr>
          <p:cNvPr id="7" name="Image 6" descr="Une image contenant logo, Police, Graphique, graphisme&#10;&#10;Description générée automatiquement">
            <a:extLst>
              <a:ext uri="{FF2B5EF4-FFF2-40B4-BE49-F238E27FC236}">
                <a16:creationId xmlns:a16="http://schemas.microsoft.com/office/drawing/2014/main" id="{82EE0F94-22B8-191F-D476-046C7992E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09" y="0"/>
            <a:ext cx="1159693" cy="11858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69387CD9-1328-3925-40C2-7C98E3AF9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93771"/>
              </p:ext>
            </p:extLst>
          </p:nvPr>
        </p:nvGraphicFramePr>
        <p:xfrm>
          <a:off x="28367" y="731520"/>
          <a:ext cx="9144000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3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Objectifs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Résultats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Atteinte de l’objectif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75% d’engagement de niveau 2+3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96% d’engagement de niveau 2+3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Dépassé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032">
                <a:tc>
                  <a:txBody>
                    <a:bodyPr/>
                    <a:lstStyle/>
                    <a:p>
                      <a:r>
                        <a:rPr lang="fr-FR" dirty="0"/>
                        <a:t>15% d’engagement de niveau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20% d’engagement de niveau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Dépassé 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Augmentation des surfaces pâturées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+52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Non Atteint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Augmentation des surfaces de baisses en 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+ 803 ha de mesure baisse en eau (462 ha de baisses isolées)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+ 157 ha de baisses isolées via le plan de gestion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Bonne acceptation des exploitants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Atteint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Des mesures pour les espèces tardives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97 ha sans usage du 1/01 au 15/08 (ESP1) mais pas toujours en lien avec des objectifs biodiversité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Partiellement Atteint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Mise en défens des berges des fossés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94 km de clôtures dans les PDG mais beaucoup de clôtures déjà existantes et en bord de fossé</a:t>
                      </a:r>
                    </a:p>
                    <a:p>
                      <a:r>
                        <a:rPr lang="fr-FR" dirty="0"/>
                        <a:t>Faible acceptation de l’action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Non Atteint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 Box 4">
            <a:extLst>
              <a:ext uri="{FF2B5EF4-FFF2-40B4-BE49-F238E27FC236}">
                <a16:creationId xmlns:a16="http://schemas.microsoft.com/office/drawing/2014/main" id="{BC1AF13F-0F17-F529-7DD4-5522FE0D6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3" y="30163"/>
            <a:ext cx="5040561" cy="302493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MAEC Biodiversité 2023</a:t>
            </a:r>
          </a:p>
        </p:txBody>
      </p:sp>
      <p:pic>
        <p:nvPicPr>
          <p:cNvPr id="5" name="Image 4" descr="Une image contenant logo, Police, Graphique, graphisme&#10;&#10;Description générée automatiquement">
            <a:extLst>
              <a:ext uri="{FF2B5EF4-FFF2-40B4-BE49-F238E27FC236}">
                <a16:creationId xmlns:a16="http://schemas.microsoft.com/office/drawing/2014/main" id="{BB09A80E-7A81-3C40-BA07-CC56E6C99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2" y="0"/>
            <a:ext cx="842729" cy="8617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56FA29B1-8EF7-B566-257F-4F9AC461A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4" y="30163"/>
            <a:ext cx="8031163" cy="50482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MAEC Biodiversité projet 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C28549-964C-F754-CC93-EB3019925B89}"/>
              </a:ext>
            </a:extLst>
          </p:cNvPr>
          <p:cNvSpPr txBox="1"/>
          <p:nvPr/>
        </p:nvSpPr>
        <p:spPr>
          <a:xfrm>
            <a:off x="676088" y="692696"/>
            <a:ext cx="8467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buSzPts val="1100"/>
              <a:tabLst>
                <a:tab pos="540385" algn="l"/>
              </a:tabLst>
            </a:pPr>
            <a:r>
              <a:rPr lang="fr-FR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- 13/06: bureau des élus Natura 2000 bilan campagne 2023</a:t>
            </a:r>
          </a:p>
          <a:p>
            <a:pPr lvl="1" algn="just">
              <a:buSzPts val="1100"/>
              <a:tabLst>
                <a:tab pos="540385" algn="l"/>
              </a:tabLst>
            </a:pPr>
            <a:r>
              <a:rPr lang="fr-FR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- 11/08: Groupe de travail préparatoire SMBB/CAPL/LPO 85</a:t>
            </a:r>
          </a:p>
          <a:p>
            <a:pPr lvl="1" algn="just">
              <a:buSzPts val="1100"/>
              <a:tabLst>
                <a:tab pos="540385" algn="l"/>
              </a:tabLst>
            </a:pPr>
            <a:r>
              <a:rPr lang="fr-FR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- 9/10: Groupe technique MAEC entretien des fossés tertiaires sur le terrain </a:t>
            </a:r>
            <a:endParaRPr lang="fr-FR" dirty="0">
              <a:solidFill>
                <a:srgbClr val="000000"/>
              </a:solidFill>
              <a:latin typeface="+mj-lt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lvl="1" algn="just">
              <a:buSzPts val="1100"/>
              <a:tabLst>
                <a:tab pos="540385" algn="l"/>
              </a:tabLst>
            </a:pPr>
            <a:r>
              <a:rPr lang="fr-FR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- 11/10: Visite terrain du comité de pilotage MAEC à </a:t>
            </a:r>
            <a:r>
              <a:rPr lang="fr-FR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Bois-de-Cené</a:t>
            </a:r>
            <a:r>
              <a:rPr lang="fr-FR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 sur la ferme du Marais vert.</a:t>
            </a:r>
          </a:p>
          <a:p>
            <a:pPr lvl="1" algn="just">
              <a:buSzPts val="1100"/>
              <a:tabLst>
                <a:tab pos="540385" algn="l"/>
              </a:tabLst>
            </a:pPr>
            <a:r>
              <a:rPr lang="fr-FR" dirty="0">
                <a:solidFill>
                  <a:srgbClr val="000000"/>
                </a:solidFill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- 20/10: Copil MAEC</a:t>
            </a:r>
            <a:endParaRPr lang="fr-FR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75C874-F32D-148D-8FEE-1E0905EBB089}"/>
              </a:ext>
            </a:extLst>
          </p:cNvPr>
          <p:cNvSpPr txBox="1"/>
          <p:nvPr/>
        </p:nvSpPr>
        <p:spPr>
          <a:xfrm>
            <a:off x="1000124" y="2960609"/>
            <a:ext cx="71722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Dépôt d’un Projet Agro-Environnemental et Climatique 2024 à la DRAAF </a:t>
            </a:r>
            <a:r>
              <a:rPr lang="fr-FR" dirty="0"/>
              <a:t>avec </a:t>
            </a:r>
          </a:p>
          <a:p>
            <a:pPr algn="ctr"/>
            <a:r>
              <a:rPr lang="fr-FR" dirty="0"/>
              <a:t>7 mesures prairies</a:t>
            </a:r>
          </a:p>
          <a:p>
            <a:pPr algn="ctr"/>
            <a:r>
              <a:rPr lang="fr-FR" dirty="0"/>
              <a:t>1 mesure marais salant</a:t>
            </a:r>
          </a:p>
          <a:p>
            <a:pPr algn="ctr"/>
            <a:r>
              <a:rPr lang="fr-FR" dirty="0"/>
              <a:t>1 mesure mare</a:t>
            </a:r>
          </a:p>
          <a:p>
            <a:pPr algn="ctr"/>
            <a:r>
              <a:rPr lang="fr-FR" dirty="0">
                <a:solidFill>
                  <a:srgbClr val="00B0F0"/>
                </a:solidFill>
              </a:rPr>
              <a:t>1 mesure MAEC fossés </a:t>
            </a:r>
            <a:r>
              <a:rPr lang="fr-FR" dirty="0">
                <a:sym typeface="Wingdings" panose="05000000000000000000" pitchFamily="2" charset="2"/>
              </a:rPr>
              <a:t> curage + restauration des berges </a:t>
            </a:r>
          </a:p>
          <a:p>
            <a:pPr algn="ctr"/>
            <a:r>
              <a:rPr lang="fr-FR" i="1" dirty="0">
                <a:sym typeface="Wingdings" panose="05000000000000000000" pitchFamily="2" charset="2"/>
              </a:rPr>
              <a:t>(25ml max/ha engagé en MAEC fossés – 8€/ml)</a:t>
            </a:r>
            <a:endParaRPr lang="fr-FR" i="1" dirty="0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CB5340D1-E0ED-C00E-3106-836B5A514DBD}"/>
              </a:ext>
            </a:extLst>
          </p:cNvPr>
          <p:cNvSpPr/>
          <p:nvPr/>
        </p:nvSpPr>
        <p:spPr bwMode="auto">
          <a:xfrm>
            <a:off x="4427984" y="2161649"/>
            <a:ext cx="720080" cy="72008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13" name="Image 12" descr="Une image contenant herbe, plein air, ciel, nuage&#10;&#10;Description générée automatiquement">
            <a:extLst>
              <a:ext uri="{FF2B5EF4-FFF2-40B4-BE49-F238E27FC236}">
                <a16:creationId xmlns:a16="http://schemas.microsoft.com/office/drawing/2014/main" id="{9797F966-545B-0543-9210-4CF8F7AB4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49" y="5044107"/>
            <a:ext cx="2406283" cy="1805087"/>
          </a:xfrm>
          <a:prstGeom prst="rect">
            <a:avLst/>
          </a:prstGeom>
        </p:spPr>
      </p:pic>
      <p:pic>
        <p:nvPicPr>
          <p:cNvPr id="14" name="Image 13" descr="Une image contenant plein air, ciel, eau, herbe&#10;&#10;Description générée automatiquement">
            <a:extLst>
              <a:ext uri="{FF2B5EF4-FFF2-40B4-BE49-F238E27FC236}">
                <a16:creationId xmlns:a16="http://schemas.microsoft.com/office/drawing/2014/main" id="{E329A168-63C5-307E-2AB3-796D78B47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276" y="5052912"/>
            <a:ext cx="2406618" cy="1805088"/>
          </a:xfrm>
          <a:prstGeom prst="rect">
            <a:avLst/>
          </a:prstGeom>
        </p:spPr>
      </p:pic>
      <p:pic>
        <p:nvPicPr>
          <p:cNvPr id="15" name="Image 14" descr="Une image contenant plein air, herbe, ciel, plante&#10;&#10;Description générée automatiquement">
            <a:extLst>
              <a:ext uri="{FF2B5EF4-FFF2-40B4-BE49-F238E27FC236}">
                <a16:creationId xmlns:a16="http://schemas.microsoft.com/office/drawing/2014/main" id="{72E7C96F-9760-3ED0-EF47-986866953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115" y="5044107"/>
            <a:ext cx="2395373" cy="1796282"/>
          </a:xfrm>
          <a:prstGeom prst="rect">
            <a:avLst/>
          </a:prstGeom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3D68461B-6E55-457A-2641-ECA00EBB1EF8}"/>
              </a:ext>
            </a:extLst>
          </p:cNvPr>
          <p:cNvSpPr/>
          <p:nvPr/>
        </p:nvSpPr>
        <p:spPr bwMode="auto">
          <a:xfrm>
            <a:off x="2674959" y="5733256"/>
            <a:ext cx="504056" cy="2880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7C5A21E0-C492-E17A-349D-996A147A4705}"/>
              </a:ext>
            </a:extLst>
          </p:cNvPr>
          <p:cNvSpPr/>
          <p:nvPr/>
        </p:nvSpPr>
        <p:spPr bwMode="auto">
          <a:xfrm>
            <a:off x="5908789" y="5741640"/>
            <a:ext cx="504056" cy="2880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2" name="Image 1" descr="Une image contenant logo, Police, Graphique, graphisme&#10;&#10;Description générée automatiquement">
            <a:extLst>
              <a:ext uri="{FF2B5EF4-FFF2-40B4-BE49-F238E27FC236}">
                <a16:creationId xmlns:a16="http://schemas.microsoft.com/office/drawing/2014/main" id="{AC38694B-83AE-A2E1-D270-619339DFD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444" y="0"/>
            <a:ext cx="1159693" cy="11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829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6926" y="766732"/>
            <a:ext cx="8563743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/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/>
              <a:t>Concours général agricole pratiques </a:t>
            </a:r>
            <a:r>
              <a:rPr lang="fr-FR" sz="2000" b="1" dirty="0" err="1"/>
              <a:t>agro-écologiques</a:t>
            </a:r>
            <a:r>
              <a:rPr lang="fr-FR" sz="2000" b="1" dirty="0"/>
              <a:t> prairies et parcours</a:t>
            </a:r>
          </a:p>
          <a:p>
            <a:r>
              <a:rPr lang="fr-FR" sz="2000" dirty="0"/>
              <a:t>Vincent Raffin (La Barre-de-Monts) – 1</a:t>
            </a:r>
            <a:r>
              <a:rPr lang="fr-FR" sz="2000" baseline="30000" dirty="0"/>
              <a:t>er</a:t>
            </a:r>
            <a:r>
              <a:rPr lang="fr-FR" sz="2000" dirty="0"/>
              <a:t> prix national concours 2022</a:t>
            </a:r>
          </a:p>
          <a:p>
            <a:r>
              <a:rPr lang="fr-FR" sz="2000" dirty="0"/>
              <a:t>Catégorie zones humides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Diffusion d’un </a:t>
            </a:r>
            <a:r>
              <a:rPr lang="fr-FR" sz="2000" b="1" dirty="0"/>
              <a:t>guide de bonnes pratiques et outils </a:t>
            </a:r>
            <a:r>
              <a:rPr lang="fr-FR" sz="2000" dirty="0"/>
              <a:t>pour l’entretien des prairies de marais à destination des collectivités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4EC735A-1F49-49BF-A3FB-8B57A3DA8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4" y="30163"/>
            <a:ext cx="8031163" cy="50482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Agri-environnement: autres dossiers</a:t>
            </a:r>
          </a:p>
        </p:txBody>
      </p:sp>
      <p:pic>
        <p:nvPicPr>
          <p:cNvPr id="3" name="Image 2" descr="Une image contenant habits, homme, personne, chaussures&#10;&#10;Description générée automatiquement">
            <a:extLst>
              <a:ext uri="{FF2B5EF4-FFF2-40B4-BE49-F238E27FC236}">
                <a16:creationId xmlns:a16="http://schemas.microsoft.com/office/drawing/2014/main" id="{DD37F48C-8BD4-CEBC-3B73-66F8F5F61C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66" b="26023"/>
          <a:stretch/>
        </p:blipFill>
        <p:spPr bwMode="auto">
          <a:xfrm>
            <a:off x="4644008" y="2118498"/>
            <a:ext cx="3953066" cy="32043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B1C18B-BF99-E901-8702-A2D322439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75" t="9401" r="27163" b="5201"/>
          <a:stretch/>
        </p:blipFill>
        <p:spPr>
          <a:xfrm>
            <a:off x="755576" y="2132856"/>
            <a:ext cx="2448272" cy="3473130"/>
          </a:xfrm>
          <a:prstGeom prst="rect">
            <a:avLst/>
          </a:prstGeom>
        </p:spPr>
      </p:pic>
      <p:pic>
        <p:nvPicPr>
          <p:cNvPr id="4" name="Image 3" descr="Une image contenant logo, Police, Graphique, graphisme&#10;&#10;Description générée automatiquement">
            <a:extLst>
              <a:ext uri="{FF2B5EF4-FFF2-40B4-BE49-F238E27FC236}">
                <a16:creationId xmlns:a16="http://schemas.microsoft.com/office/drawing/2014/main" id="{B44930F0-80A5-4280-B30D-2258DEB18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39" y="1196752"/>
            <a:ext cx="1045630" cy="10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036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403648" y="0"/>
            <a:ext cx="6758817" cy="464426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LIFE SALLINA</a:t>
            </a:r>
          </a:p>
        </p:txBody>
      </p:sp>
      <p:pic>
        <p:nvPicPr>
          <p:cNvPr id="1026" name="irc_m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" t="-64" r="-46" b="-64"/>
          <a:stretch>
            <a:fillRect/>
          </a:stretch>
        </p:blipFill>
        <p:spPr bwMode="auto">
          <a:xfrm>
            <a:off x="0" y="2186"/>
            <a:ext cx="1157288" cy="835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643391" y="2705987"/>
            <a:ext cx="6225604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Suivis naturalistes à Millac : </a:t>
            </a:r>
          </a:p>
          <a:p>
            <a:pPr algn="ctr"/>
            <a:r>
              <a:rPr lang="fr-FR" sz="2000" dirty="0"/>
              <a:t>Suivi nidification avocettes et lagunes</a:t>
            </a:r>
            <a:endParaRPr lang="fr-FR" sz="20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243" y="0"/>
            <a:ext cx="1480327" cy="116405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899592" y="1222016"/>
            <a:ext cx="2769220" cy="8694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000" b="1" u="sng" dirty="0"/>
              <a:t>Fin des travaux à Millac</a:t>
            </a:r>
          </a:p>
          <a:p>
            <a:endParaRPr lang="fr-FR" sz="10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29BCDA-78A4-47EB-9A60-6043E4EB66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5" r="10734" b="40501"/>
          <a:stretch/>
        </p:blipFill>
        <p:spPr>
          <a:xfrm>
            <a:off x="3953960" y="927236"/>
            <a:ext cx="3604466" cy="1568928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AE9637-AFFF-B7AF-F690-81B82454E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33" y="3798214"/>
            <a:ext cx="3822736" cy="2315178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453DDA7-1033-E79E-3CD1-858890D8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1782" y="3636134"/>
            <a:ext cx="38576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9">
            <a:extLst>
              <a:ext uri="{FF2B5EF4-FFF2-40B4-BE49-F238E27FC236}">
                <a16:creationId xmlns:a16="http://schemas.microsoft.com/office/drawing/2014/main" id="{786C5BD8-CC0F-D5CD-AB84-215DC3F94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581" y="5661648"/>
            <a:ext cx="40100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4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403648" y="0"/>
            <a:ext cx="6758817" cy="464426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LIFE SALLINA</a:t>
            </a:r>
          </a:p>
        </p:txBody>
      </p:sp>
      <p:pic>
        <p:nvPicPr>
          <p:cNvPr id="1026" name="irc_m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" t="-64" r="-46" b="-64"/>
          <a:stretch>
            <a:fillRect/>
          </a:stretch>
        </p:blipFill>
        <p:spPr bwMode="auto">
          <a:xfrm>
            <a:off x="0" y="2186"/>
            <a:ext cx="1157288" cy="835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243" y="0"/>
            <a:ext cx="1480327" cy="116405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403648" y="670079"/>
            <a:ext cx="2769220" cy="8694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000" b="1" u="sng" dirty="0"/>
              <a:t>Inventaire </a:t>
            </a:r>
            <a:r>
              <a:rPr lang="fr-FR" sz="2000" b="1" u="sng" dirty="0" err="1"/>
              <a:t>Baccharis</a:t>
            </a:r>
            <a:endParaRPr lang="fr-FR" sz="2000" b="1" u="sng" dirty="0"/>
          </a:p>
          <a:p>
            <a:endParaRPr lang="fr-FR" sz="1050" dirty="0"/>
          </a:p>
        </p:txBody>
      </p:sp>
      <p:pic>
        <p:nvPicPr>
          <p:cNvPr id="3" name="Image 2" descr="Une image contenant plein air, nuage, ciel, lac&#10;&#10;Description générée automatiquement">
            <a:extLst>
              <a:ext uri="{FF2B5EF4-FFF2-40B4-BE49-F238E27FC236}">
                <a16:creationId xmlns:a16="http://schemas.microsoft.com/office/drawing/2014/main" id="{C45802BD-6E64-4FD2-B2D2-EF2CA1956A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238412"/>
            <a:ext cx="3919336" cy="2939502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2B24FB-C2A8-B385-5E20-D69DF01C97D5}"/>
              </a:ext>
            </a:extLst>
          </p:cNvPr>
          <p:cNvSpPr txBox="1"/>
          <p:nvPr/>
        </p:nvSpPr>
        <p:spPr>
          <a:xfrm>
            <a:off x="534584" y="1690397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3,5 fois plus de </a:t>
            </a:r>
            <a:r>
              <a:rPr lang="fr-FR" dirty="0" err="1"/>
              <a:t>Baccharis</a:t>
            </a:r>
            <a:r>
              <a:rPr lang="fr-FR" dirty="0"/>
              <a:t> en 2023 qu’en 2016</a:t>
            </a:r>
          </a:p>
        </p:txBody>
      </p:sp>
      <p:pic>
        <p:nvPicPr>
          <p:cNvPr id="11" name="Image 10" descr="Une image contenant texte, carte, capture d’écran, atlas&#10;&#10;Description générée automatiquement">
            <a:extLst>
              <a:ext uri="{FF2B5EF4-FFF2-40B4-BE49-F238E27FC236}">
                <a16:creationId xmlns:a16="http://schemas.microsoft.com/office/drawing/2014/main" id="{9121CCF6-99A2-2851-5CBB-9FA6C74B6F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0" b="13250"/>
          <a:stretch/>
        </p:blipFill>
        <p:spPr>
          <a:xfrm>
            <a:off x="827584" y="2683011"/>
            <a:ext cx="3521003" cy="3816424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C1A0E85-7979-9282-C2D8-E9BDFF2A45D0}"/>
              </a:ext>
            </a:extLst>
          </p:cNvPr>
          <p:cNvSpPr txBox="1"/>
          <p:nvPr/>
        </p:nvSpPr>
        <p:spPr>
          <a:xfrm>
            <a:off x="534584" y="2302911"/>
            <a:ext cx="457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4 foyers disséminant identifiés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8092245-3FFF-03DD-937E-436728B2C3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71" b="14106"/>
          <a:stretch/>
        </p:blipFill>
        <p:spPr>
          <a:xfrm>
            <a:off x="827583" y="2672243"/>
            <a:ext cx="3521003" cy="3816424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40B40FF3-DEF0-D71E-F76F-1BFAD3CE674C}"/>
              </a:ext>
            </a:extLst>
          </p:cNvPr>
          <p:cNvSpPr/>
          <p:nvPr/>
        </p:nvSpPr>
        <p:spPr bwMode="auto">
          <a:xfrm rot="650510">
            <a:off x="1003626" y="2689056"/>
            <a:ext cx="926882" cy="24254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B07F08B-888D-6822-7A10-895F5F29EEDF}"/>
              </a:ext>
            </a:extLst>
          </p:cNvPr>
          <p:cNvSpPr/>
          <p:nvPr/>
        </p:nvSpPr>
        <p:spPr bwMode="auto">
          <a:xfrm rot="650510">
            <a:off x="1842662" y="2921197"/>
            <a:ext cx="527776" cy="53743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51B7FE2-D5B7-D84B-83E9-3A7CA52A8F51}"/>
              </a:ext>
            </a:extLst>
          </p:cNvPr>
          <p:cNvSpPr/>
          <p:nvPr/>
        </p:nvSpPr>
        <p:spPr bwMode="auto">
          <a:xfrm rot="650510">
            <a:off x="2295550" y="2818953"/>
            <a:ext cx="527776" cy="53743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4E9B303-EDD6-AFD4-9E90-6137C68D4A79}"/>
              </a:ext>
            </a:extLst>
          </p:cNvPr>
          <p:cNvSpPr/>
          <p:nvPr/>
        </p:nvSpPr>
        <p:spPr bwMode="auto">
          <a:xfrm rot="650510">
            <a:off x="2275312" y="4297490"/>
            <a:ext cx="639362" cy="83845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9936CD8-34CD-7B61-276F-41701B25404C}"/>
              </a:ext>
            </a:extLst>
          </p:cNvPr>
          <p:cNvSpPr txBox="1"/>
          <p:nvPr/>
        </p:nvSpPr>
        <p:spPr>
          <a:xfrm>
            <a:off x="4611869" y="462873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bilan des suivis naturalistes sur les sites pilotes : marais de Millac et marais de Noirmoutier-en-l’Île </a:t>
            </a:r>
          </a:p>
          <a:p>
            <a:r>
              <a:rPr lang="fr-FR" dirty="0">
                <a:sym typeface="Wingdings" panose="05000000000000000000" pitchFamily="2" charset="2"/>
              </a:rPr>
              <a:t> diffusion collectivités marais salé à venir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60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 animBg="1"/>
      <p:bldP spid="16" grpId="0" animBg="1"/>
      <p:bldP spid="18" grpId="0" animBg="1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403648" y="0"/>
            <a:ext cx="6758817" cy="464426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LIFE SALLINA</a:t>
            </a:r>
          </a:p>
        </p:txBody>
      </p:sp>
      <p:pic>
        <p:nvPicPr>
          <p:cNvPr id="1026" name="irc_m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" t="-64" r="-46" b="-64"/>
          <a:stretch>
            <a:fillRect/>
          </a:stretch>
        </p:blipFill>
        <p:spPr bwMode="auto">
          <a:xfrm>
            <a:off x="0" y="2186"/>
            <a:ext cx="1157288" cy="835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243" y="0"/>
            <a:ext cx="1480327" cy="116405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15989" y="3191406"/>
            <a:ext cx="3777332" cy="70788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Déploiement de l’action à Beauvoir-sur-Mer et Bouin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54455951-D1D2-7F1E-0E23-D38471BBF6DA}"/>
              </a:ext>
            </a:extLst>
          </p:cNvPr>
          <p:cNvSpPr/>
          <p:nvPr/>
        </p:nvSpPr>
        <p:spPr bwMode="auto">
          <a:xfrm>
            <a:off x="710953" y="4299375"/>
            <a:ext cx="432048" cy="144016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5B3CCD8-880F-0E34-F07A-EC09527BB09F}"/>
              </a:ext>
            </a:extLst>
          </p:cNvPr>
          <p:cNvSpPr txBox="1"/>
          <p:nvPr/>
        </p:nvSpPr>
        <p:spPr>
          <a:xfrm>
            <a:off x="1475656" y="1940839"/>
            <a:ext cx="2662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PROLONGATION D’UN AN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Jusqu’en août 2024</a:t>
            </a:r>
          </a:p>
        </p:txBody>
      </p:sp>
      <p:pic>
        <p:nvPicPr>
          <p:cNvPr id="12" name="Image 11" descr="Une image contenant carte, Photographie aérienne, Vue plongeante, aérien&#10;&#10;Description générée automatiquement">
            <a:extLst>
              <a:ext uri="{FF2B5EF4-FFF2-40B4-BE49-F238E27FC236}">
                <a16:creationId xmlns:a16="http://schemas.microsoft.com/office/drawing/2014/main" id="{0A619496-1985-DB87-F9E1-6DCDC92F75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80" y="1339407"/>
            <a:ext cx="3655697" cy="516956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0E57055-5914-D2E0-FDAB-B7B68DBB7180}"/>
              </a:ext>
            </a:extLst>
          </p:cNvPr>
          <p:cNvSpPr txBox="1"/>
          <p:nvPr/>
        </p:nvSpPr>
        <p:spPr>
          <a:xfrm>
            <a:off x="1157288" y="4155916"/>
            <a:ext cx="4074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ym typeface="Wingdings" panose="05000000000000000000" pitchFamily="2" charset="2"/>
              </a:rPr>
              <a:t>Signature d’une nouvelle convention avec un propriétaire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D65E21-2630-145D-E4EE-25ABABA84E36}"/>
              </a:ext>
            </a:extLst>
          </p:cNvPr>
          <p:cNvSpPr txBox="1"/>
          <p:nvPr/>
        </p:nvSpPr>
        <p:spPr>
          <a:xfrm>
            <a:off x="1143001" y="4859868"/>
            <a:ext cx="4074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ym typeface="Wingdings" panose="05000000000000000000" pitchFamily="2" charset="2"/>
              </a:rPr>
              <a:t>6 lagunes cibl</a:t>
            </a:r>
            <a:r>
              <a:rPr lang="fr-FR" dirty="0">
                <a:sym typeface="Wingdings" panose="05000000000000000000" pitchFamily="2" charset="2"/>
              </a:rPr>
              <a:t>ées par le projet</a:t>
            </a:r>
            <a:endParaRPr lang="fr-FR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977E7C49-50B3-82C4-E1CE-5036A6E7A1A3}"/>
              </a:ext>
            </a:extLst>
          </p:cNvPr>
          <p:cNvSpPr/>
          <p:nvPr/>
        </p:nvSpPr>
        <p:spPr bwMode="auto">
          <a:xfrm>
            <a:off x="710953" y="4972526"/>
            <a:ext cx="432048" cy="144016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900113" y="188913"/>
            <a:ext cx="7772400" cy="79181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7399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4800" dirty="0">
                <a:solidFill>
                  <a:srgbClr val="000000"/>
                </a:solidFill>
              </a:rPr>
              <a:t>Ordre du Jour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84089" y="1340768"/>
            <a:ext cx="8604448" cy="588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r>
              <a:rPr lang="fr-FR" sz="2400" b="1" dirty="0">
                <a:solidFill>
                  <a:srgbClr val="000000"/>
                </a:solidFill>
              </a:rPr>
              <a:t>Résultat élection du Président et de la structure animatrice du comité de pilotage Natura 2000</a:t>
            </a:r>
          </a:p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endParaRPr lang="fr-FR" sz="2400" dirty="0">
              <a:solidFill>
                <a:srgbClr val="000000"/>
              </a:solidFill>
            </a:endParaRPr>
          </a:p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r>
              <a:rPr lang="fr-FR" sz="2400" dirty="0">
                <a:solidFill>
                  <a:srgbClr val="000000"/>
                </a:solidFill>
              </a:rPr>
              <a:t>Quizz </a:t>
            </a:r>
            <a:r>
              <a:rPr lang="fr-FR" sz="2400" i="1" dirty="0">
                <a:solidFill>
                  <a:srgbClr val="000000"/>
                </a:solidFill>
              </a:rPr>
              <a:t>connaissez-vous bien le site Natura 2000?</a:t>
            </a:r>
          </a:p>
          <a:p>
            <a:pPr eaLnBrk="1" hangingPunct="1">
              <a:spcBef>
                <a:spcPts val="1500"/>
              </a:spcBef>
              <a:buClrTx/>
              <a:defRPr/>
            </a:pPr>
            <a:endParaRPr lang="fr-FR" sz="2400" dirty="0">
              <a:solidFill>
                <a:srgbClr val="000000"/>
              </a:solidFill>
            </a:endParaRPr>
          </a:p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r>
              <a:rPr lang="fr-FR" sz="2400" dirty="0">
                <a:solidFill>
                  <a:srgbClr val="000000"/>
                </a:solidFill>
              </a:rPr>
              <a:t>Bilan de l’animation Natura 2000 en 2023</a:t>
            </a:r>
          </a:p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endParaRPr lang="fr-FR" sz="2400" dirty="0">
              <a:solidFill>
                <a:srgbClr val="000000"/>
              </a:solidFill>
            </a:endParaRPr>
          </a:p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r>
              <a:rPr lang="fr-FR" sz="2400" dirty="0">
                <a:solidFill>
                  <a:srgbClr val="000000"/>
                </a:solidFill>
              </a:rPr>
              <a:t>Projets et perspectives 2024</a:t>
            </a:r>
          </a:p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endParaRPr lang="fr-FR" sz="2400" dirty="0">
              <a:solidFill>
                <a:srgbClr val="000000"/>
              </a:solidFill>
            </a:endParaRPr>
          </a:p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r>
              <a:rPr lang="fr-FR" sz="2400" dirty="0">
                <a:solidFill>
                  <a:srgbClr val="000000"/>
                </a:solidFill>
              </a:rPr>
              <a:t>Le Conservatoire du littoral, ses outils, ses actions</a:t>
            </a:r>
          </a:p>
          <a:p>
            <a:pPr marL="342900" indent="-342900" eaLnBrk="1" hangingPunct="1">
              <a:spcBef>
                <a:spcPts val="1500"/>
              </a:spcBef>
              <a:buClrTx/>
              <a:buFontTx/>
              <a:buChar char="-"/>
              <a:defRPr/>
            </a:pP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029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403648" y="0"/>
            <a:ext cx="6758817" cy="464426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LIFE SALLINA</a:t>
            </a:r>
          </a:p>
        </p:txBody>
      </p:sp>
      <p:pic>
        <p:nvPicPr>
          <p:cNvPr id="1026" name="irc_m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" t="-64" r="-46" b="-64"/>
          <a:stretch>
            <a:fillRect/>
          </a:stretch>
        </p:blipFill>
        <p:spPr bwMode="auto">
          <a:xfrm>
            <a:off x="0" y="2186"/>
            <a:ext cx="1157288" cy="835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16744" y="4525003"/>
            <a:ext cx="4567471" cy="15696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Communication : </a:t>
            </a:r>
          </a:p>
          <a:p>
            <a:pPr algn="ctr"/>
            <a:r>
              <a:rPr lang="fr-FR" sz="2400" dirty="0"/>
              <a:t>Séminaire LIFE Sallina, </a:t>
            </a:r>
          </a:p>
          <a:p>
            <a:pPr algn="ctr"/>
            <a:r>
              <a:rPr lang="fr-FR" sz="2400" dirty="0"/>
              <a:t>Dépliant biodiversité, </a:t>
            </a:r>
          </a:p>
          <a:p>
            <a:pPr algn="ctr"/>
            <a:r>
              <a:rPr lang="fr-FR" sz="2400" dirty="0"/>
              <a:t>Intervention collège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243" y="0"/>
            <a:ext cx="1480327" cy="116405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399158" y="1835408"/>
            <a:ext cx="4199146" cy="120032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Gouvernance : </a:t>
            </a:r>
            <a:r>
              <a:rPr lang="fr-FR" sz="2400" dirty="0"/>
              <a:t>un comité de pilotage local</a:t>
            </a:r>
          </a:p>
          <a:p>
            <a:pPr algn="ctr"/>
            <a:r>
              <a:rPr lang="fr-FR" sz="2400" dirty="0"/>
              <a:t>Lien avec les propriétaires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30437" y="6353613"/>
            <a:ext cx="279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www.life-sallina.com</a:t>
            </a:r>
          </a:p>
        </p:txBody>
      </p:sp>
      <p:pic>
        <p:nvPicPr>
          <p:cNvPr id="4" name="Image 3" descr="Une image contenant intérieur, meubles, habits, sol&#10;&#10;Description générée automatiquement">
            <a:extLst>
              <a:ext uri="{FF2B5EF4-FFF2-40B4-BE49-F238E27FC236}">
                <a16:creationId xmlns:a16="http://schemas.microsoft.com/office/drawing/2014/main" id="{2B3392BC-6FE7-1464-C317-67B9EF5D7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5" y="1125735"/>
            <a:ext cx="3384377" cy="253828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636C2C-7F62-0E3E-C0DA-E693D77AD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377" y="3933056"/>
            <a:ext cx="3426095" cy="228406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47938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>
            <a:extLst>
              <a:ext uri="{FF2B5EF4-FFF2-40B4-BE49-F238E27FC236}">
                <a16:creationId xmlns:a16="http://schemas.microsoft.com/office/drawing/2014/main" id="{32021609-D12D-5710-8B7F-CCEB56AAD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94" y="4941168"/>
            <a:ext cx="854029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200" u="sng" dirty="0">
                <a:sym typeface="Wingdings" panose="05000000000000000000" pitchFamily="2" charset="2"/>
              </a:rPr>
              <a:t>2024: </a:t>
            </a:r>
          </a:p>
          <a:p>
            <a:pPr>
              <a:spcBef>
                <a:spcPct val="50000"/>
              </a:spcBef>
            </a:pPr>
            <a:r>
              <a:rPr lang="fr-FR" sz="2200" dirty="0">
                <a:sym typeface="Wingdings" panose="05000000000000000000" pitchFamily="2" charset="2"/>
              </a:rPr>
              <a:t>	réflexion sur la pose de dispositifs de protection avec les communes( enclos, cages…).</a:t>
            </a:r>
          </a:p>
          <a:p>
            <a:pPr>
              <a:spcBef>
                <a:spcPct val="50000"/>
              </a:spcBef>
            </a:pPr>
            <a:r>
              <a:rPr lang="fr-FR" sz="2200" dirty="0">
                <a:sym typeface="Wingdings" panose="05000000000000000000" pitchFamily="2" charset="2"/>
              </a:rPr>
              <a:t>              intensification du suivi à 3 passages par an.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0470" y="784959"/>
            <a:ext cx="86042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sz="2200" b="1" dirty="0">
                <a:sym typeface="Wingdings" panose="05000000000000000000" pitchFamily="2" charset="2"/>
              </a:rPr>
              <a:t>Gravelot à collier interrompu </a:t>
            </a:r>
            <a:r>
              <a:rPr lang="fr-FR" sz="2200" dirty="0">
                <a:sym typeface="Wingdings" panose="05000000000000000000" pitchFamily="2" charset="2"/>
              </a:rPr>
              <a:t>(mai-juin 2023</a:t>
            </a:r>
            <a:r>
              <a:rPr lang="fr-FR" sz="2400" dirty="0">
                <a:sym typeface="Wingdings" panose="05000000000000000000" pitchFamily="2" charset="2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fr-FR" sz="2000" dirty="0"/>
              <a:t>	- 30 km de plages prospectés (ONF, LPO, CCIN, OMDM,</a:t>
            </a:r>
            <a:br>
              <a:rPr lang="fr-FR" sz="2000" dirty="0"/>
            </a:br>
            <a:r>
              <a:rPr lang="fr-FR" sz="2000" dirty="0"/>
              <a:t>	commune de Saint-Hilaire-de-Riez)</a:t>
            </a:r>
          </a:p>
          <a:p>
            <a:pPr>
              <a:spcBef>
                <a:spcPct val="50000"/>
              </a:spcBef>
            </a:pPr>
            <a:r>
              <a:rPr lang="fr-FR" sz="2000" dirty="0"/>
              <a:t>	- 5 nids, 2 juvéniles et 12 couples ont été observés</a:t>
            </a:r>
            <a:br>
              <a:rPr lang="fr-FR" sz="2000" dirty="0"/>
            </a:br>
            <a:r>
              <a:rPr lang="fr-FR" sz="2000" dirty="0"/>
              <a:t>	quelques individus localisés présentaient  des comportements  de</a:t>
            </a:r>
            <a:br>
              <a:rPr lang="fr-FR" sz="2000" dirty="0"/>
            </a:br>
            <a:r>
              <a:rPr lang="fr-FR" sz="2000" dirty="0"/>
              <a:t>	nidification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73" t="33200" r="18941" b="23781"/>
          <a:stretch/>
        </p:blipFill>
        <p:spPr>
          <a:xfrm>
            <a:off x="7126461" y="648717"/>
            <a:ext cx="2000240" cy="134701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ZoneTexte 8"/>
          <p:cNvSpPr txBox="1"/>
          <p:nvPr/>
        </p:nvSpPr>
        <p:spPr>
          <a:xfrm rot="16200000">
            <a:off x="8486056" y="965441"/>
            <a:ext cx="100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D. </a:t>
            </a:r>
            <a:r>
              <a:rPr lang="fr-FR" sz="1400" dirty="0" err="1"/>
              <a:t>Desmots</a:t>
            </a:r>
            <a:endParaRPr lang="fr-FR" sz="1400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3813F77-9FED-F42E-F636-C3228B2EA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51" y="17648"/>
            <a:ext cx="8604249" cy="597626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rgbClr val="000000"/>
                </a:solidFill>
              </a:rPr>
              <a:t>Observatoire de la biodiversité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FD227107-4826-3458-332F-21DC37001A5A}"/>
              </a:ext>
            </a:extLst>
          </p:cNvPr>
          <p:cNvSpPr/>
          <p:nvPr/>
        </p:nvSpPr>
        <p:spPr bwMode="auto">
          <a:xfrm>
            <a:off x="921689" y="5631954"/>
            <a:ext cx="432048" cy="1440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9AE5FBC1-1E88-8E88-AEE6-276AF0025A82}"/>
              </a:ext>
            </a:extLst>
          </p:cNvPr>
          <p:cNvSpPr/>
          <p:nvPr/>
        </p:nvSpPr>
        <p:spPr bwMode="auto">
          <a:xfrm>
            <a:off x="921689" y="6467872"/>
            <a:ext cx="432048" cy="1440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1026" name="Image 7">
            <a:extLst>
              <a:ext uri="{FF2B5EF4-FFF2-40B4-BE49-F238E27FC236}">
                <a16:creationId xmlns:a16="http://schemas.microsoft.com/office/drawing/2014/main" id="{8D609268-2CBD-9338-34CE-BF21EADE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98" y="2924944"/>
            <a:ext cx="41052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09102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5492" y="1244017"/>
            <a:ext cx="6576291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sz="2200" b="1" dirty="0">
                <a:sym typeface="Wingdings" panose="05000000000000000000" pitchFamily="2" charset="2"/>
              </a:rPr>
              <a:t>Euphorbe </a:t>
            </a:r>
            <a:r>
              <a:rPr lang="fr-FR" sz="2200" b="1" dirty="0" err="1">
                <a:sym typeface="Wingdings" panose="05000000000000000000" pitchFamily="2" charset="2"/>
              </a:rPr>
              <a:t>péplis</a:t>
            </a:r>
            <a:r>
              <a:rPr lang="fr-FR" sz="2200" dirty="0">
                <a:sym typeface="Wingdings" panose="05000000000000000000" pitchFamily="2" charset="2"/>
              </a:rPr>
              <a:t> (août 2023)</a:t>
            </a:r>
          </a:p>
          <a:p>
            <a:pPr>
              <a:spcBef>
                <a:spcPct val="50000"/>
              </a:spcBef>
            </a:pPr>
            <a:r>
              <a:rPr lang="fr-FR" sz="2000" dirty="0"/>
              <a:t>28 km de plages prospectés (ONF, LPO, CCIN, OMDM, commune de Saint-Hilaire-de-Riez)</a:t>
            </a:r>
          </a:p>
          <a:p>
            <a:pPr>
              <a:spcBef>
                <a:spcPct val="50000"/>
              </a:spcBef>
            </a:pPr>
            <a:r>
              <a:rPr lang="fr-FR" sz="2000" b="1" dirty="0"/>
              <a:t>1 seul pied trouvé </a:t>
            </a:r>
            <a:r>
              <a:rPr lang="fr-FR" sz="2000" dirty="0"/>
              <a:t>à La Barre-de-Monts (plage des </a:t>
            </a:r>
            <a:r>
              <a:rPr lang="fr-FR" sz="2000" dirty="0" err="1"/>
              <a:t>Lays</a:t>
            </a:r>
            <a:r>
              <a:rPr lang="fr-FR" sz="2000" dirty="0"/>
              <a:t>)</a:t>
            </a:r>
            <a:br>
              <a:rPr lang="fr-FR" sz="2000" dirty="0"/>
            </a:br>
            <a:endParaRPr lang="fr-FR" sz="2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771" y="965304"/>
            <a:ext cx="2312649" cy="165916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93813F77-9FED-F42E-F636-C3228B2EA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51" y="17648"/>
            <a:ext cx="8604249" cy="597626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rgbClr val="000000"/>
                </a:solidFill>
              </a:rPr>
              <a:t>Observatoire de la biodiversité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32021609-D12D-5710-8B7F-CCEB56AAD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75" y="6348205"/>
            <a:ext cx="83716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sz="2200" b="1" dirty="0">
                <a:sym typeface="Wingdings" panose="05000000000000000000" pitchFamily="2" charset="2"/>
              </a:rPr>
              <a:t>Récifs d’Hermelles </a:t>
            </a:r>
            <a:r>
              <a:rPr lang="fr-FR" sz="2200" dirty="0">
                <a:sym typeface="Wingdings" panose="05000000000000000000" pitchFamily="2" charset="2"/>
              </a:rPr>
              <a:t>(février et octobre 2023)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866B8F2-CD62-B75F-40A1-4F39F709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3067425"/>
            <a:ext cx="4721342" cy="28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702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3115" y="15875"/>
            <a:ext cx="8680885" cy="604813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rgbClr val="000000"/>
                </a:solidFill>
              </a:rPr>
              <a:t>Observatoire de la biodiversité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2044FF7F-4391-4764-BC44-79110A826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115" y="764704"/>
            <a:ext cx="86808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b="1" dirty="0">
                <a:sym typeface="Wingdings" panose="05000000000000000000" pitchFamily="2" charset="2"/>
              </a:rPr>
              <a:t>Suivi de la Loutre d’Europe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E2CF40-E41F-33E9-67AA-D6ADA9A91A9C}"/>
              </a:ext>
            </a:extLst>
          </p:cNvPr>
          <p:cNvSpPr txBox="1"/>
          <p:nvPr/>
        </p:nvSpPr>
        <p:spPr>
          <a:xfrm>
            <a:off x="497445" y="1278052"/>
            <a:ext cx="842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sym typeface="Wingdings" panose="05000000000000000000" pitchFamily="2" charset="2"/>
              </a:rPr>
              <a:t>Fin du suivi de deux ans</a:t>
            </a:r>
          </a:p>
          <a:p>
            <a:pPr>
              <a:spcBef>
                <a:spcPct val="50000"/>
              </a:spcBef>
            </a:pPr>
            <a:r>
              <a:rPr lang="fr-FR" dirty="0">
                <a:sym typeface="Wingdings" panose="05000000000000000000" pitchFamily="2" charset="2"/>
              </a:rPr>
              <a:t>Proposition d’aménagements en faveur de la Loutre sur les ouvrages hydrauliques à proximité des zones de mortalité</a:t>
            </a:r>
          </a:p>
          <a:p>
            <a:pPr>
              <a:spcBef>
                <a:spcPct val="50000"/>
              </a:spcBef>
            </a:pPr>
            <a:r>
              <a:rPr lang="fr-FR" dirty="0">
                <a:sym typeface="Wingdings" panose="05000000000000000000" pitchFamily="2" charset="2"/>
              </a:rPr>
              <a:t>	Encorbellement 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	Buse sèches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B9D62E29-E950-C22D-5767-39B49891197C}"/>
              </a:ext>
            </a:extLst>
          </p:cNvPr>
          <p:cNvSpPr/>
          <p:nvPr/>
        </p:nvSpPr>
        <p:spPr bwMode="auto">
          <a:xfrm>
            <a:off x="971600" y="2492896"/>
            <a:ext cx="432048" cy="1440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6C4CB797-2DBB-40F7-337C-A9D4E8BF53AB}"/>
              </a:ext>
            </a:extLst>
          </p:cNvPr>
          <p:cNvSpPr/>
          <p:nvPr/>
        </p:nvSpPr>
        <p:spPr bwMode="auto">
          <a:xfrm>
            <a:off x="971600" y="2771031"/>
            <a:ext cx="432048" cy="1440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430B0945-25AF-200A-118B-647C3C99409B}"/>
              </a:ext>
            </a:extLst>
          </p:cNvPr>
          <p:cNvSpPr/>
          <p:nvPr/>
        </p:nvSpPr>
        <p:spPr bwMode="auto">
          <a:xfrm>
            <a:off x="3131840" y="2420888"/>
            <a:ext cx="216024" cy="576064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2F29ABB-E07A-FCCF-F986-D2BBC241AF75}"/>
              </a:ext>
            </a:extLst>
          </p:cNvPr>
          <p:cNvSpPr txBox="1"/>
          <p:nvPr/>
        </p:nvSpPr>
        <p:spPr>
          <a:xfrm>
            <a:off x="3397276" y="2538869"/>
            <a:ext cx="239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Rencontre avec le CD85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0812F5-DB05-156A-DD98-38111D9494DB}"/>
              </a:ext>
            </a:extLst>
          </p:cNvPr>
          <p:cNvSpPr txBox="1"/>
          <p:nvPr/>
        </p:nvSpPr>
        <p:spPr>
          <a:xfrm>
            <a:off x="3047704" y="6146452"/>
            <a:ext cx="304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Communication dans la presse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2B1E208-D325-B3C0-C37F-2A3C04C03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1"/>
          <a:stretch/>
        </p:blipFill>
        <p:spPr>
          <a:xfrm>
            <a:off x="0" y="3096665"/>
            <a:ext cx="2627784" cy="26641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64E5C5-44E6-9D3C-8868-83617170F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528" y="3096665"/>
            <a:ext cx="2736577" cy="234702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00EEE62-4AC8-3D19-A545-489004AABD23}"/>
              </a:ext>
            </a:extLst>
          </p:cNvPr>
          <p:cNvSpPr txBox="1"/>
          <p:nvPr/>
        </p:nvSpPr>
        <p:spPr>
          <a:xfrm>
            <a:off x="5508105" y="1093386"/>
            <a:ext cx="341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Pas de suivi Triton crêté (MAEC)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E2A7DC8-5AEA-8142-73F6-6DE827F166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92" t="35368" r="38321" b="19991"/>
          <a:stretch/>
        </p:blipFill>
        <p:spPr>
          <a:xfrm>
            <a:off x="5738999" y="2996951"/>
            <a:ext cx="3326966" cy="25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5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80082" y="13389"/>
            <a:ext cx="8435926" cy="50405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3200" dirty="0">
                <a:solidFill>
                  <a:srgbClr val="000000"/>
                </a:solidFill>
              </a:rPr>
              <a:t>La Stratégie Nationale Aires Protégées (SNAP)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AEB3E7-7E44-E30F-10BF-F1FB6F21C9E3}"/>
              </a:ext>
            </a:extLst>
          </p:cNvPr>
          <p:cNvSpPr txBox="1"/>
          <p:nvPr/>
        </p:nvSpPr>
        <p:spPr>
          <a:xfrm>
            <a:off x="577367" y="751344"/>
            <a:ext cx="84359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/>
              <a:t>Objectifs à horizon 2030 France:</a:t>
            </a:r>
          </a:p>
          <a:p>
            <a:pPr marL="285750" indent="-285750">
              <a:buFontTx/>
              <a:buChar char="-"/>
            </a:pPr>
            <a:r>
              <a:rPr lang="fr-FR" sz="2200" dirty="0"/>
              <a:t>30 % d'aires protégées (= espaces gérés pour la conservation de la nature, y compris sites Natura 2000) - </a:t>
            </a:r>
            <a:r>
              <a:rPr lang="fr-FR" sz="2200" i="1" dirty="0"/>
              <a:t>Actuellement 24% au niveau national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solidFill>
                  <a:srgbClr val="0070C0"/>
                </a:solidFill>
              </a:rPr>
              <a:t>dont 10 % de protection forte </a:t>
            </a:r>
          </a:p>
          <a:p>
            <a:r>
              <a:rPr lang="fr-FR" sz="2200" i="1" dirty="0"/>
              <a:t>Actuellement 1,8% niveau national, 0,4% en Pays de la Loire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79DCAF-F091-4C3F-6385-B438C23F02E9}"/>
              </a:ext>
            </a:extLst>
          </p:cNvPr>
          <p:cNvSpPr txBox="1"/>
          <p:nvPr/>
        </p:nvSpPr>
        <p:spPr>
          <a:xfrm>
            <a:off x="708074" y="3212976"/>
            <a:ext cx="8435926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u="sng" dirty="0"/>
              <a:t>Réflexion sur une déclinaison sur le site Natura 2000 :</a:t>
            </a:r>
          </a:p>
          <a:p>
            <a:r>
              <a:rPr lang="fr-FR" sz="2200" dirty="0"/>
              <a:t>- Présentation au bureau des élus Natura 2000,</a:t>
            </a:r>
          </a:p>
          <a:p>
            <a:endParaRPr lang="fr-FR" sz="2200" dirty="0"/>
          </a:p>
          <a:p>
            <a:r>
              <a:rPr lang="fr-FR" sz="2200" dirty="0"/>
              <a:t>- Rencontre des collectivités en cours: OMDM, Sud Retz Atlantique, Le Perrier…</a:t>
            </a:r>
          </a:p>
          <a:p>
            <a:endParaRPr lang="fr-FR" sz="2200" dirty="0"/>
          </a:p>
          <a:p>
            <a:r>
              <a:rPr lang="fr-FR" sz="2200" dirty="0"/>
              <a:t>- Rencontre du Conservatoire du littoral et du Conservatoire d’Espaces naturels.</a:t>
            </a:r>
          </a:p>
          <a:p>
            <a:endParaRPr lang="fr-FR" sz="2200" dirty="0"/>
          </a:p>
          <a:p>
            <a:r>
              <a:rPr lang="fr-FR" sz="2200" dirty="0"/>
              <a:t>- Participation à la Commission départementale Aires Protégées 85</a:t>
            </a:r>
          </a:p>
        </p:txBody>
      </p:sp>
      <p:sp>
        <p:nvSpPr>
          <p:cNvPr id="3" name="Flèche : courbe vers la droite 2">
            <a:extLst>
              <a:ext uri="{FF2B5EF4-FFF2-40B4-BE49-F238E27FC236}">
                <a16:creationId xmlns:a16="http://schemas.microsoft.com/office/drawing/2014/main" id="{FAC96CB9-0839-7CA9-3A72-AE320B62D586}"/>
              </a:ext>
            </a:extLst>
          </p:cNvPr>
          <p:cNvSpPr/>
          <p:nvPr/>
        </p:nvSpPr>
        <p:spPr bwMode="auto">
          <a:xfrm>
            <a:off x="0" y="2924944"/>
            <a:ext cx="577367" cy="792088"/>
          </a:xfrm>
          <a:prstGeom prst="curv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349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9750" y="15875"/>
            <a:ext cx="8604250" cy="550520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alt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</a:rPr>
              <a:t>Estran : Ambassadeurs du littoral 2023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9D8F43-8535-4DE4-B503-064889A4D6BE}"/>
              </a:ext>
            </a:extLst>
          </p:cNvPr>
          <p:cNvSpPr txBox="1"/>
          <p:nvPr/>
        </p:nvSpPr>
        <p:spPr>
          <a:xfrm>
            <a:off x="683569" y="964180"/>
            <a:ext cx="8460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Mission du 26/06 au 31/08 – météo défavorable</a:t>
            </a:r>
          </a:p>
          <a:p>
            <a:pPr marL="285750" indent="-285750">
              <a:buFontTx/>
              <a:buChar char="-"/>
            </a:pPr>
            <a:r>
              <a:rPr lang="fr-FR" sz="2000" b="1" dirty="0"/>
              <a:t>4 102 personnes sensibilisées</a:t>
            </a:r>
          </a:p>
          <a:p>
            <a:pPr marL="285750" indent="-285750">
              <a:buFontTx/>
              <a:buChar char="-"/>
            </a:pPr>
            <a:r>
              <a:rPr lang="fr-FR" sz="2000" b="1" dirty="0"/>
              <a:t>70 sorties réalisées </a:t>
            </a:r>
          </a:p>
          <a:p>
            <a:endParaRPr lang="fr-FR" sz="2000" dirty="0"/>
          </a:p>
          <a:p>
            <a:r>
              <a:rPr lang="fr-FR" sz="2000" dirty="0"/>
              <a:t>2 172 supports distribués dont 1000 réglettes pêche à pied sur le territoire</a:t>
            </a:r>
          </a:p>
          <a:p>
            <a:endParaRPr lang="fr-FR" sz="2000" dirty="0"/>
          </a:p>
          <a:p>
            <a:r>
              <a:rPr lang="fr-FR" sz="2000" dirty="0"/>
              <a:t>Tenue de 9 stands devant les offices de tourisme et marchés avec casques réalité virtuelle (LIFE </a:t>
            </a:r>
            <a:r>
              <a:rPr lang="fr-FR" sz="2000" dirty="0" err="1"/>
              <a:t>Marha</a:t>
            </a:r>
            <a:r>
              <a:rPr lang="fr-FR" sz="2000" dirty="0"/>
              <a:t>)</a:t>
            </a:r>
          </a:p>
          <a:p>
            <a:endParaRPr lang="fr-FR" sz="2000" dirty="0"/>
          </a:p>
        </p:txBody>
      </p:sp>
      <p:pic>
        <p:nvPicPr>
          <p:cNvPr id="6" name="Image 5" descr="Une image contenant texte, capture d’écran, plein air&#10;&#10;Description générée automatiquement">
            <a:extLst>
              <a:ext uri="{FF2B5EF4-FFF2-40B4-BE49-F238E27FC236}">
                <a16:creationId xmlns:a16="http://schemas.microsoft.com/office/drawing/2014/main" id="{934D65F3-5C13-603E-E396-4CC89B269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459" y="4031257"/>
            <a:ext cx="4095081" cy="2862322"/>
          </a:xfrm>
          <a:prstGeom prst="rect">
            <a:avLst/>
          </a:prstGeom>
        </p:spPr>
      </p:pic>
      <p:pic>
        <p:nvPicPr>
          <p:cNvPr id="7" name="Image 6" descr="Une image contenant habits, personne, chaussures, sol&#10;&#10;Description générée automatiquement">
            <a:extLst>
              <a:ext uri="{FF2B5EF4-FFF2-40B4-BE49-F238E27FC236}">
                <a16:creationId xmlns:a16="http://schemas.microsoft.com/office/drawing/2014/main" id="{95760A83-41B3-F28E-46DD-5FEFB38ED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315"/>
            <a:ext cx="2289810" cy="27292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270382-9C65-B986-124A-B1800A81C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4" t="28737" r="40151" b="19439"/>
          <a:stretch/>
        </p:blipFill>
        <p:spPr>
          <a:xfrm>
            <a:off x="7092280" y="4115226"/>
            <a:ext cx="1927355" cy="274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9773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9750" y="15875"/>
            <a:ext cx="8604250" cy="550520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r-FR" alt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SimSun" pitchFamily="2" charset="-122"/>
              </a:rPr>
              <a:t>Estran : Ambassadeurs du littoral 2018-2023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8C0F6FF-7B97-612E-4ABA-B20194330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977213"/>
              </p:ext>
            </p:extLst>
          </p:nvPr>
        </p:nvGraphicFramePr>
        <p:xfrm>
          <a:off x="3707904" y="685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49A5002-BCBC-93C1-76B1-7BD7EFEA0E1E}"/>
              </a:ext>
            </a:extLst>
          </p:cNvPr>
          <p:cNvSpPr txBox="1"/>
          <p:nvPr/>
        </p:nvSpPr>
        <p:spPr>
          <a:xfrm>
            <a:off x="517813" y="1694131"/>
            <a:ext cx="31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31 000 personnes sensibilisées depuis 2018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E3707E-41D1-45C8-0F06-E79363F75C7B}"/>
              </a:ext>
            </a:extLst>
          </p:cNvPr>
          <p:cNvSpPr txBox="1"/>
          <p:nvPr/>
        </p:nvSpPr>
        <p:spPr>
          <a:xfrm>
            <a:off x="539750" y="34491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Evaluation en continu depuis 2021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501C1F76-0104-085E-F40A-12F1B6984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166436"/>
              </p:ext>
            </p:extLst>
          </p:nvPr>
        </p:nvGraphicFramePr>
        <p:xfrm>
          <a:off x="537002" y="3913914"/>
          <a:ext cx="3911600" cy="207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3A181302-2CC9-0561-C6F8-DC035660B7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9510857"/>
              </p:ext>
            </p:extLst>
          </p:nvPr>
        </p:nvGraphicFramePr>
        <p:xfrm>
          <a:off x="4695400" y="3666368"/>
          <a:ext cx="3994150" cy="209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02CDF92E-A02C-F7ED-151C-E6C308B1EF66}"/>
              </a:ext>
            </a:extLst>
          </p:cNvPr>
          <p:cNvSpPr txBox="1"/>
          <p:nvPr/>
        </p:nvSpPr>
        <p:spPr>
          <a:xfrm>
            <a:off x="537002" y="6331853"/>
            <a:ext cx="7272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69 % des pêcheurs ne possédaient pas d’outils pour mesurer les coquillages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514301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69288" y="0"/>
            <a:ext cx="6988298" cy="576242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3200" dirty="0">
                <a:solidFill>
                  <a:srgbClr val="000000"/>
                </a:solidFill>
              </a:rPr>
              <a:t>Estran : divers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7449" y="1126697"/>
            <a:ext cx="854639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Participation au comptage national des pêcheurs à pied août</a:t>
            </a:r>
          </a:p>
          <a:p>
            <a:r>
              <a:rPr lang="fr-FR" sz="2400" i="1" dirty="0"/>
              <a:t>4 403 pêcheurs à pied comptés sur toute la baie de Bourgneuf</a:t>
            </a:r>
          </a:p>
          <a:p>
            <a:endParaRPr lang="fr-FR" sz="2400" i="1" dirty="0"/>
          </a:p>
          <a:p>
            <a:r>
              <a:rPr lang="fr-FR" sz="2400" i="1" dirty="0"/>
              <a:t>	</a:t>
            </a:r>
            <a:r>
              <a:rPr lang="fr-FR" sz="2400" dirty="0"/>
              <a:t>Légère diminution – météo et date peu favorables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532B51-DD5F-06F1-D749-6CFA226927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39" y="3479389"/>
            <a:ext cx="3383576" cy="4752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409864-07B1-0B89-B9E3-3FA1D209B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55" y="5495767"/>
            <a:ext cx="2304256" cy="5875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90ABC9-A275-2574-3AAA-A274D55A8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32" y="4149080"/>
            <a:ext cx="1348465" cy="1138002"/>
          </a:xfrm>
          <a:prstGeom prst="rect">
            <a:avLst/>
          </a:prstGeom>
        </p:spPr>
      </p:pic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083F671F-C3FB-9A4F-3747-A935D18B50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476901"/>
              </p:ext>
            </p:extLst>
          </p:nvPr>
        </p:nvGraphicFramePr>
        <p:xfrm>
          <a:off x="3383576" y="37170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AF4C1146-C4F6-B8F3-9963-C503C51C2433}"/>
              </a:ext>
            </a:extLst>
          </p:cNvPr>
          <p:cNvSpPr/>
          <p:nvPr/>
        </p:nvSpPr>
        <p:spPr bwMode="auto">
          <a:xfrm>
            <a:off x="1025616" y="2420888"/>
            <a:ext cx="432048" cy="1440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155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42114" y="24416"/>
            <a:ext cx="4672902" cy="50482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3200" dirty="0">
                <a:solidFill>
                  <a:srgbClr val="000000"/>
                </a:solidFill>
              </a:rPr>
              <a:t>Animations Ramsar 2023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8945" y="986305"/>
            <a:ext cx="7219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u="sng" dirty="0"/>
              <a:t>Soirée Ramsar </a:t>
            </a:r>
            <a:r>
              <a:rPr lang="fr-FR" sz="2400" dirty="0"/>
              <a:t>sur les amphibiens à St Hilaire de Riez</a:t>
            </a:r>
          </a:p>
          <a:p>
            <a:r>
              <a:rPr lang="fr-FR" sz="2400" i="1" dirty="0"/>
              <a:t>95 personnes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3F07BD-4B90-4688-866C-9798ECA99640}"/>
              </a:ext>
            </a:extLst>
          </p:cNvPr>
          <p:cNvSpPr txBox="1"/>
          <p:nvPr/>
        </p:nvSpPr>
        <p:spPr>
          <a:xfrm>
            <a:off x="568945" y="6187609"/>
            <a:ext cx="873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b="1" u="sng" dirty="0"/>
              <a:t>Diffusion d’un programme commun                                                              </a:t>
            </a:r>
            <a:endParaRPr lang="fr-FR" sz="2400" dirty="0"/>
          </a:p>
        </p:txBody>
      </p:sp>
      <p:pic>
        <p:nvPicPr>
          <p:cNvPr id="3" name="Image 2" descr="Une image contenant texte, nourriture&#10;&#10;Description générée automatiquement">
            <a:extLst>
              <a:ext uri="{FF2B5EF4-FFF2-40B4-BE49-F238E27FC236}">
                <a16:creationId xmlns:a16="http://schemas.microsoft.com/office/drawing/2014/main" id="{9F62ACB1-1545-7C2B-1FE7-EB1267AEC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021573"/>
            <a:ext cx="2799715" cy="3961765"/>
          </a:xfrm>
          <a:prstGeom prst="rect">
            <a:avLst/>
          </a:prstGeom>
        </p:spPr>
      </p:pic>
      <p:pic>
        <p:nvPicPr>
          <p:cNvPr id="5" name="Image 4" descr="Une image contenant intérieur, habits, mur, homme&#10;&#10;Description générée automatiquement">
            <a:extLst>
              <a:ext uri="{FF2B5EF4-FFF2-40B4-BE49-F238E27FC236}">
                <a16:creationId xmlns:a16="http://schemas.microsoft.com/office/drawing/2014/main" id="{4F5D4064-F832-AF25-ECD3-C2CAF1057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891" y="2492108"/>
            <a:ext cx="4212249" cy="31589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C41DD4-E5D5-A821-23E7-44988064A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039" y="10346"/>
            <a:ext cx="1409961" cy="16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8705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6850" y="889102"/>
            <a:ext cx="867682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/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b="1" dirty="0"/>
              <a:t>La biodiversité ça me dit avec </a:t>
            </a:r>
            <a:r>
              <a:rPr lang="fr-FR" sz="2200" b="1" dirty="0" err="1"/>
              <a:t>Nov’FM</a:t>
            </a:r>
            <a:r>
              <a:rPr lang="fr-FR" sz="2200" dirty="0"/>
              <a:t>: 5</a:t>
            </a:r>
            <a:r>
              <a:rPr lang="fr-FR" sz="2200" baseline="30000" dirty="0"/>
              <a:t>ème</a:t>
            </a:r>
            <a:r>
              <a:rPr lang="fr-FR" sz="2200" dirty="0"/>
              <a:t> saison</a:t>
            </a:r>
          </a:p>
          <a:p>
            <a:endParaRPr lang="fr-FR" sz="2200" dirty="0"/>
          </a:p>
          <a:p>
            <a:endParaRPr lang="fr-FR" sz="2200" dirty="0"/>
          </a:p>
          <a:p>
            <a:r>
              <a:rPr lang="fr-FR" sz="2200" dirty="0">
                <a:sym typeface="Wingdings" panose="05000000000000000000" pitchFamily="2" charset="2"/>
              </a:rPr>
              <a:t>		« un acteur du territoire/une action »</a:t>
            </a:r>
            <a:endParaRPr lang="fr-FR" sz="2200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D7536CD-9038-477E-AE00-6B4AE1390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2977"/>
            <a:ext cx="7524328" cy="479740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3200" dirty="0">
                <a:solidFill>
                  <a:srgbClr val="000000"/>
                </a:solidFill>
              </a:rPr>
              <a:t>Animations Ramsar 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372C3F-C041-C0B5-1F9B-1C0ADAD65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3" t="13601" r="41338" b="6601"/>
          <a:stretch/>
        </p:blipFill>
        <p:spPr>
          <a:xfrm>
            <a:off x="611560" y="3748679"/>
            <a:ext cx="2607448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8F8526E-FCB4-35B6-2D96-212F41E57EE7}"/>
              </a:ext>
            </a:extLst>
          </p:cNvPr>
          <p:cNvSpPr txBox="1"/>
          <p:nvPr/>
        </p:nvSpPr>
        <p:spPr>
          <a:xfrm>
            <a:off x="5029275" y="3789040"/>
            <a:ext cx="4164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Film de présentation du projet sur la chaîne </a:t>
            </a:r>
            <a:r>
              <a:rPr lang="fr-FR" i="1" dirty="0" err="1"/>
              <a:t>Youtube</a:t>
            </a:r>
            <a:r>
              <a:rPr lang="fr-FR" i="1" dirty="0"/>
              <a:t> de l’OFB</a:t>
            </a:r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975DDA7-E2B3-9D6F-2946-59E2EFEFD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88" t="55600" r="50787" b="22001"/>
          <a:stretch/>
        </p:blipFill>
        <p:spPr>
          <a:xfrm>
            <a:off x="4788024" y="4495341"/>
            <a:ext cx="4405654" cy="234968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607EC45-3421-26BC-01C4-0CE4D2081961}"/>
              </a:ext>
            </a:extLst>
          </p:cNvPr>
          <p:cNvSpPr txBox="1"/>
          <p:nvPr/>
        </p:nvSpPr>
        <p:spPr>
          <a:xfrm>
            <a:off x="1391494" y="169125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éleveur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82C3CB-5A75-D978-32FF-553D36AC8473}"/>
              </a:ext>
            </a:extLst>
          </p:cNvPr>
          <p:cNvSpPr txBox="1"/>
          <p:nvPr/>
        </p:nvSpPr>
        <p:spPr>
          <a:xfrm>
            <a:off x="3303290" y="145532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illustrateur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828866-3B16-84EE-C4E9-6DF35D4091BD}"/>
              </a:ext>
            </a:extLst>
          </p:cNvPr>
          <p:cNvSpPr txBox="1"/>
          <p:nvPr/>
        </p:nvSpPr>
        <p:spPr>
          <a:xfrm>
            <a:off x="3065409" y="239984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éclusier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F253D6A-F42E-AF76-5702-715E4673B799}"/>
              </a:ext>
            </a:extLst>
          </p:cNvPr>
          <p:cNvSpPr txBox="1"/>
          <p:nvPr/>
        </p:nvSpPr>
        <p:spPr>
          <a:xfrm>
            <a:off x="5652120" y="154372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jardinier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F879F8-D49E-019D-A6F2-225925529C08}"/>
              </a:ext>
            </a:extLst>
          </p:cNvPr>
          <p:cNvSpPr txBox="1"/>
          <p:nvPr/>
        </p:nvSpPr>
        <p:spPr>
          <a:xfrm>
            <a:off x="4974948" y="236270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saunier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18B2D0-F857-D571-83D8-EFB19556C931}"/>
              </a:ext>
            </a:extLst>
          </p:cNvPr>
          <p:cNvSpPr txBox="1"/>
          <p:nvPr/>
        </p:nvSpPr>
        <p:spPr>
          <a:xfrm>
            <a:off x="756218" y="227272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gestionnaire d’espaces naturels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CC72BA9-D2EF-63F3-640C-A07836E2253F}"/>
              </a:ext>
            </a:extLst>
          </p:cNvPr>
          <p:cNvSpPr txBox="1"/>
          <p:nvPr/>
        </p:nvSpPr>
        <p:spPr>
          <a:xfrm>
            <a:off x="6710318" y="1981287"/>
            <a:ext cx="243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technicien de marais</a:t>
            </a:r>
          </a:p>
        </p:txBody>
      </p:sp>
    </p:spTree>
    <p:extLst>
      <p:ext uri="{BB962C8B-B14F-4D97-AF65-F5344CB8AC3E}">
        <p14:creationId xmlns:p14="http://schemas.microsoft.com/office/powerpoint/2010/main" val="15353752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9750" y="0"/>
            <a:ext cx="8604250" cy="404664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Rapport IGEDD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46C88-9A41-7DBC-D818-809D47645580}"/>
              </a:ext>
            </a:extLst>
          </p:cNvPr>
          <p:cNvSpPr txBox="1"/>
          <p:nvPr/>
        </p:nvSpPr>
        <p:spPr>
          <a:xfrm>
            <a:off x="755576" y="692696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ligne depuis le 1/12/2023 </a:t>
            </a:r>
            <a:r>
              <a:rPr lang="fr-FR" dirty="0">
                <a:sym typeface="Wingdings" panose="05000000000000000000" pitchFamily="2" charset="2"/>
              </a:rPr>
              <a:t> à consulter</a:t>
            </a:r>
            <a:endParaRPr lang="fr-FR" dirty="0"/>
          </a:p>
          <a:p>
            <a:endParaRPr lang="fr-FR" dirty="0"/>
          </a:p>
          <a:p>
            <a:r>
              <a:rPr lang="fr-FR" dirty="0"/>
              <a:t>Un rapport général + 1 annexe spécifique par territoire</a:t>
            </a:r>
          </a:p>
          <a:p>
            <a:endParaRPr lang="fr-FR" dirty="0"/>
          </a:p>
          <a:p>
            <a:r>
              <a:rPr lang="fr-FR" dirty="0"/>
              <a:t>3 sites </a:t>
            </a:r>
            <a:r>
              <a:rPr lang="fr-FR" dirty="0" err="1"/>
              <a:t>préretenus</a:t>
            </a:r>
            <a:r>
              <a:rPr lang="fr-FR" dirty="0"/>
              <a:t> pour le Parc naturel National:</a:t>
            </a:r>
          </a:p>
          <a:p>
            <a:r>
              <a:rPr lang="fr-FR" dirty="0"/>
              <a:t>- marais de </a:t>
            </a:r>
            <a:r>
              <a:rPr lang="fr-FR" dirty="0" err="1"/>
              <a:t>Kaw-Roura</a:t>
            </a:r>
            <a:r>
              <a:rPr lang="fr-FR" dirty="0"/>
              <a:t> (Guyane)</a:t>
            </a:r>
          </a:p>
          <a:p>
            <a:r>
              <a:rPr lang="fr-FR" dirty="0"/>
              <a:t>- Camargue</a:t>
            </a:r>
          </a:p>
          <a:p>
            <a:r>
              <a:rPr lang="fr-FR" dirty="0"/>
              <a:t>- l’estuaire et le cours de la Loire aval + Grand Lieu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2091EA-F7A0-94BD-7239-A04221F32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75" t="9401" r="26375" b="5201"/>
          <a:stretch/>
        </p:blipFill>
        <p:spPr>
          <a:xfrm>
            <a:off x="3203848" y="3429000"/>
            <a:ext cx="2392090" cy="33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2176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9750" y="15875"/>
            <a:ext cx="8604250" cy="504826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rgbClr val="000000"/>
                </a:solidFill>
              </a:rPr>
              <a:t>Communication / sensibilisation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CEA9E6-ABC7-4F7E-BBCC-77160F424777}"/>
              </a:ext>
            </a:extLst>
          </p:cNvPr>
          <p:cNvSpPr txBox="1"/>
          <p:nvPr/>
        </p:nvSpPr>
        <p:spPr>
          <a:xfrm>
            <a:off x="539750" y="933903"/>
            <a:ext cx="3542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Journée Internationale de la Forêt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000D80-1930-46C1-BF9B-C27AAA852256}"/>
              </a:ext>
            </a:extLst>
          </p:cNvPr>
          <p:cNvSpPr txBox="1"/>
          <p:nvPr/>
        </p:nvSpPr>
        <p:spPr>
          <a:xfrm>
            <a:off x="4555430" y="4068771"/>
            <a:ext cx="6303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Belle Action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0B9D44EB-5073-4826-8EBE-F95B8E7E2739}"/>
              </a:ext>
            </a:extLst>
          </p:cNvPr>
          <p:cNvSpPr/>
          <p:nvPr/>
        </p:nvSpPr>
        <p:spPr bwMode="auto">
          <a:xfrm flipH="1">
            <a:off x="3986612" y="4117659"/>
            <a:ext cx="530473" cy="371183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DABACA67-6F32-4A1B-9F35-2793879A35A0}"/>
              </a:ext>
            </a:extLst>
          </p:cNvPr>
          <p:cNvSpPr/>
          <p:nvPr/>
        </p:nvSpPr>
        <p:spPr bwMode="auto">
          <a:xfrm>
            <a:off x="3986612" y="978156"/>
            <a:ext cx="585388" cy="48695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BCF344-3F0B-E6FD-0674-C63CB5CDF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714866"/>
            <a:ext cx="3513704" cy="26352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10E7CB-9F69-33CC-BFAA-7C13CA548B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536" r="42913" b="20601"/>
          <a:stretch/>
        </p:blipFill>
        <p:spPr>
          <a:xfrm>
            <a:off x="0" y="2358740"/>
            <a:ext cx="3902890" cy="27105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D812961-EBB0-C96F-0671-C50A780F40F1}"/>
              </a:ext>
            </a:extLst>
          </p:cNvPr>
          <p:cNvSpPr txBox="1"/>
          <p:nvPr/>
        </p:nvSpPr>
        <p:spPr>
          <a:xfrm>
            <a:off x="539750" y="5494865"/>
            <a:ext cx="841907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fr-FR" sz="2000" dirty="0"/>
              <a:t>+ Interventions pour de futurs aquaculteurs à la MFR de Challans, pour des élèves de 4</a:t>
            </a:r>
            <a:r>
              <a:rPr lang="fr-FR" sz="2000" baseline="30000" dirty="0"/>
              <a:t>ème</a:t>
            </a:r>
            <a:r>
              <a:rPr lang="fr-FR" sz="2000" dirty="0"/>
              <a:t> pro, pour la MFR de St Philbert, pour 2 classes du territoire d’Océan Marais de Monts dans le cadre du CLEA, pour familles rurales 85, lycée nature La Roche sur </a:t>
            </a:r>
            <a:r>
              <a:rPr lang="fr-FR" sz="2000" dirty="0" err="1"/>
              <a:t>Yon</a:t>
            </a:r>
            <a:r>
              <a:rPr lang="fr-FR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624835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742" y="3293963"/>
            <a:ext cx="8604250" cy="504825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rgbClr val="000000"/>
                </a:solidFill>
              </a:rPr>
              <a:t>Evaluation des incidences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D510D4EB-F278-DC45-689C-E890B99985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826316"/>
              </p:ext>
            </p:extLst>
          </p:nvPr>
        </p:nvGraphicFramePr>
        <p:xfrm>
          <a:off x="2051720" y="3973927"/>
          <a:ext cx="4752528" cy="288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Box 3">
            <a:extLst>
              <a:ext uri="{FF2B5EF4-FFF2-40B4-BE49-F238E27FC236}">
                <a16:creationId xmlns:a16="http://schemas.microsoft.com/office/drawing/2014/main" id="{2DA17651-B277-5C74-82E9-7D6AB48B2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0"/>
            <a:ext cx="8604250" cy="540491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rgbClr val="000000"/>
                </a:solidFill>
              </a:rPr>
              <a:t>Articulation avec les autres politiques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F78E93-D7B8-752E-AE1B-A1DF83FEDB05}"/>
              </a:ext>
            </a:extLst>
          </p:cNvPr>
          <p:cNvSpPr txBox="1"/>
          <p:nvPr/>
        </p:nvSpPr>
        <p:spPr>
          <a:xfrm>
            <a:off x="539750" y="810500"/>
            <a:ext cx="8604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A</a:t>
            </a:r>
            <a:r>
              <a:rPr lang="fr-FR" sz="1800" dirty="0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teliers de la Réserve Naturelle Nationale des marais de </a:t>
            </a:r>
            <a:r>
              <a:rPr lang="fr-FR" sz="1800" dirty="0" err="1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Müllembourg</a:t>
            </a:r>
            <a:r>
              <a:rPr lang="fr-FR" sz="1800" dirty="0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1800" dirty="0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du projet de RNR de Beauvoir-sur-Mer</a:t>
            </a:r>
            <a:r>
              <a:rPr lang="fr-FR" dirty="0"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dirty="0"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RNR polder Sébastopol, La Borderie du marais,</a:t>
            </a:r>
          </a:p>
          <a:p>
            <a:pPr algn="just"/>
            <a:r>
              <a:rPr lang="fr-FR" sz="1800" dirty="0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restauration du marais des basses vallées de la Vie par le Syndicat mixte des Marais de la Vie, du </a:t>
            </a:r>
            <a:r>
              <a:rPr lang="fr-FR" sz="1800" dirty="0" err="1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Ligneron</a:t>
            </a:r>
            <a:r>
              <a:rPr lang="fr-FR" sz="1800" dirty="0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 et du Jaunay, </a:t>
            </a:r>
          </a:p>
          <a:p>
            <a:pPr algn="just"/>
            <a:r>
              <a:rPr lang="fr-FR" sz="1800" dirty="0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lagune de Bouin, </a:t>
            </a:r>
          </a:p>
          <a:p>
            <a:pPr algn="just"/>
            <a:r>
              <a:rPr lang="fr-FR" sz="1800" dirty="0">
                <a:effectLst/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site Natura 2000 Loire </a:t>
            </a:r>
            <a:r>
              <a:rPr lang="fr-FR" dirty="0"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externe, analyse des données des suivis de reposoir de marée haute par la LPO Vendée…</a:t>
            </a:r>
            <a:endParaRPr lang="fr-FR" sz="1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0213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F8CA45-EAC5-1FAE-8924-A8FDC3A14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270" y="3140968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DABD36DC-7A45-9AB0-535E-B2CCB91E1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64" y="0"/>
            <a:ext cx="7848872" cy="429696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7399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fr-FR" altLang="fr-FR" sz="2800" dirty="0">
                <a:solidFill>
                  <a:srgbClr val="000000"/>
                </a:solidFill>
              </a:rPr>
              <a:t>Evaluation des incidences: Préservation des prairies</a:t>
            </a:r>
            <a:endParaRPr lang="fr-FR" altLang="fr-FR" sz="2800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329A5F-973B-D323-598A-26F947916099}"/>
              </a:ext>
            </a:extLst>
          </p:cNvPr>
          <p:cNvSpPr txBox="1"/>
          <p:nvPr/>
        </p:nvSpPr>
        <p:spPr>
          <a:xfrm>
            <a:off x="432046" y="548680"/>
            <a:ext cx="860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Item7 - Retournement de prairies permanentes ou temporaires de plus de 5 ans </a:t>
            </a:r>
          </a:p>
          <a:p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évaluation des incidences Natura 2000</a:t>
            </a:r>
          </a:p>
          <a:p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est considéré comme retournement le fait de casser le couvert végétal de la prairie pour implanter une culture ou réimplanter une prairie »</a:t>
            </a:r>
            <a:endParaRPr lang="fr-FR" sz="2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2EC184-3CF6-E003-A306-5EE6BDB5D660}"/>
              </a:ext>
            </a:extLst>
          </p:cNvPr>
          <p:cNvSpPr txBox="1"/>
          <p:nvPr/>
        </p:nvSpPr>
        <p:spPr>
          <a:xfrm>
            <a:off x="2375757" y="3140968"/>
            <a:ext cx="439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Prairie de plus de 5 ans non déclarée à la PAC</a:t>
            </a:r>
          </a:p>
        </p:txBody>
      </p:sp>
    </p:spTree>
    <p:extLst>
      <p:ext uri="{BB962C8B-B14F-4D97-AF65-F5344CB8AC3E}">
        <p14:creationId xmlns:p14="http://schemas.microsoft.com/office/powerpoint/2010/main" val="37086330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9750" y="0"/>
            <a:ext cx="8604250" cy="404664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Rapport IGEDD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46C88-9A41-7DBC-D818-809D47645580}"/>
              </a:ext>
            </a:extLst>
          </p:cNvPr>
          <p:cNvSpPr txBox="1"/>
          <p:nvPr/>
        </p:nvSpPr>
        <p:spPr>
          <a:xfrm>
            <a:off x="755576" y="69269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Annexe Marais breton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17C745-03BF-8C92-A479-0B9497F26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9201" r="36613" b="37400"/>
          <a:stretch/>
        </p:blipFill>
        <p:spPr>
          <a:xfrm>
            <a:off x="551904" y="1196752"/>
            <a:ext cx="6943224" cy="55189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DE5DD74-AF56-A00E-C116-BFE83BF67EAD}"/>
              </a:ext>
            </a:extLst>
          </p:cNvPr>
          <p:cNvSpPr txBox="1"/>
          <p:nvPr/>
        </p:nvSpPr>
        <p:spPr>
          <a:xfrm>
            <a:off x="7495128" y="1291402"/>
            <a:ext cx="1656184" cy="54476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Pilote</a:t>
            </a:r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Etat/région</a:t>
            </a:r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SMBB/départements, ONF, C. littoral</a:t>
            </a:r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C. littoral, CEN</a:t>
            </a:r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SMBB (SAGE)</a:t>
            </a:r>
          </a:p>
          <a:p>
            <a:pPr algn="ctr"/>
            <a:endParaRPr lang="fr-FR" sz="1600" dirty="0"/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AELB, CAPL, SMBB, </a:t>
            </a:r>
            <a:r>
              <a:rPr lang="fr-FR" sz="1600" dirty="0" err="1"/>
              <a:t>AALVie</a:t>
            </a:r>
            <a:endParaRPr lang="fr-FR" sz="1600" dirty="0"/>
          </a:p>
          <a:p>
            <a:endParaRPr lang="fr-FR" sz="240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1A3B522-DC80-0224-A6AB-A511780CD4FC}"/>
              </a:ext>
            </a:extLst>
          </p:cNvPr>
          <p:cNvCxnSpPr/>
          <p:nvPr/>
        </p:nvCxnSpPr>
        <p:spPr bwMode="auto">
          <a:xfrm>
            <a:off x="7495128" y="2060848"/>
            <a:ext cx="164887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81EFE60-269D-4165-A611-B02BECFC1C05}"/>
              </a:ext>
            </a:extLst>
          </p:cNvPr>
          <p:cNvCxnSpPr/>
          <p:nvPr/>
        </p:nvCxnSpPr>
        <p:spPr bwMode="auto">
          <a:xfrm>
            <a:off x="7495128" y="2689870"/>
            <a:ext cx="164887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0F710B0-719A-DE34-265A-E9DAF28BBFE4}"/>
              </a:ext>
            </a:extLst>
          </p:cNvPr>
          <p:cNvCxnSpPr/>
          <p:nvPr/>
        </p:nvCxnSpPr>
        <p:spPr bwMode="auto">
          <a:xfrm>
            <a:off x="7502440" y="3789040"/>
            <a:ext cx="164887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A11D477-0165-61DF-DAEC-ABEE8984BB7E}"/>
              </a:ext>
            </a:extLst>
          </p:cNvPr>
          <p:cNvCxnSpPr/>
          <p:nvPr/>
        </p:nvCxnSpPr>
        <p:spPr bwMode="auto">
          <a:xfrm>
            <a:off x="7502440" y="4869160"/>
            <a:ext cx="164887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E701D77-F48F-66B7-5039-19FE0427FBE3}"/>
              </a:ext>
            </a:extLst>
          </p:cNvPr>
          <p:cNvCxnSpPr/>
          <p:nvPr/>
        </p:nvCxnSpPr>
        <p:spPr bwMode="auto">
          <a:xfrm>
            <a:off x="7495128" y="5488657"/>
            <a:ext cx="164887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944970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99592" y="5947"/>
            <a:ext cx="7772921" cy="575791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7399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600" dirty="0">
                <a:solidFill>
                  <a:srgbClr val="000000"/>
                </a:solidFill>
              </a:rPr>
              <a:t>20 ans d’animation Natura 2000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90099433-3CC3-51BC-9DBF-2F1637965BA9}"/>
              </a:ext>
            </a:extLst>
          </p:cNvPr>
          <p:cNvSpPr/>
          <p:nvPr/>
        </p:nvSpPr>
        <p:spPr bwMode="auto">
          <a:xfrm>
            <a:off x="0" y="1611025"/>
            <a:ext cx="9088537" cy="432048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EAA566-FE90-C1B2-2178-7FCCD3E54217}"/>
              </a:ext>
            </a:extLst>
          </p:cNvPr>
          <p:cNvSpPr txBox="1"/>
          <p:nvPr/>
        </p:nvSpPr>
        <p:spPr>
          <a:xfrm>
            <a:off x="4889411" y="2185399"/>
            <a:ext cx="16561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2018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Ambassadeurs du littoral</a:t>
            </a:r>
          </a:p>
          <a:p>
            <a:pPr algn="ctr"/>
            <a:endParaRPr lang="fr-FR" sz="1000" dirty="0"/>
          </a:p>
          <a:p>
            <a:pPr algn="ctr"/>
            <a:r>
              <a:rPr lang="fr-FR" dirty="0"/>
              <a:t>LIFE </a:t>
            </a:r>
            <a:r>
              <a:rPr lang="fr-FR" dirty="0" err="1"/>
              <a:t>Sallina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C7E064-1C8A-BEBF-76FC-68B383A8B5B6}"/>
              </a:ext>
            </a:extLst>
          </p:cNvPr>
          <p:cNvSpPr txBox="1"/>
          <p:nvPr/>
        </p:nvSpPr>
        <p:spPr>
          <a:xfrm>
            <a:off x="3380729" y="220059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2017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Ramsar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9D6C833-CE4D-94E0-29B7-5E08550EE72E}"/>
              </a:ext>
            </a:extLst>
          </p:cNvPr>
          <p:cNvCxnSpPr>
            <a:endCxn id="6" idx="0"/>
          </p:cNvCxnSpPr>
          <p:nvPr/>
        </p:nvCxnSpPr>
        <p:spPr bwMode="auto">
          <a:xfrm>
            <a:off x="4208821" y="1842678"/>
            <a:ext cx="0" cy="3579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3A51419-F6A6-EC38-AF84-D82594DDA9E4}"/>
              </a:ext>
            </a:extLst>
          </p:cNvPr>
          <p:cNvCxnSpPr/>
          <p:nvPr/>
        </p:nvCxnSpPr>
        <p:spPr bwMode="auto">
          <a:xfrm>
            <a:off x="5763272" y="1842678"/>
            <a:ext cx="0" cy="3579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67672B7-4734-CC32-340D-72FB2D13EB75}"/>
              </a:ext>
            </a:extLst>
          </p:cNvPr>
          <p:cNvSpPr txBox="1"/>
          <p:nvPr/>
        </p:nvSpPr>
        <p:spPr>
          <a:xfrm>
            <a:off x="6615279" y="2180854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2020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Observatoire de la biodiversité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A42615C-72AA-E17A-468A-F16D22D115A3}"/>
              </a:ext>
            </a:extLst>
          </p:cNvPr>
          <p:cNvCxnSpPr/>
          <p:nvPr/>
        </p:nvCxnSpPr>
        <p:spPr bwMode="auto">
          <a:xfrm>
            <a:off x="7452320" y="1847611"/>
            <a:ext cx="0" cy="3579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F1585E7-385E-362B-FCF5-4A8297940B5A}"/>
              </a:ext>
            </a:extLst>
          </p:cNvPr>
          <p:cNvSpPr txBox="1"/>
          <p:nvPr/>
        </p:nvSpPr>
        <p:spPr>
          <a:xfrm>
            <a:off x="-30349" y="913335"/>
            <a:ext cx="26642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2003-2009</a:t>
            </a:r>
          </a:p>
          <a:p>
            <a:r>
              <a:rPr lang="fr-FR" dirty="0">
                <a:solidFill>
                  <a:srgbClr val="00B0F0"/>
                </a:solidFill>
              </a:rPr>
              <a:t>Jacques </a:t>
            </a:r>
            <a:r>
              <a:rPr lang="fr-FR" dirty="0" err="1">
                <a:solidFill>
                  <a:srgbClr val="00B0F0"/>
                </a:solidFill>
              </a:rPr>
              <a:t>Oudin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5328EAA-E345-61B8-62CB-7B969C1C6D53}"/>
              </a:ext>
            </a:extLst>
          </p:cNvPr>
          <p:cNvSpPr txBox="1"/>
          <p:nvPr/>
        </p:nvSpPr>
        <p:spPr>
          <a:xfrm>
            <a:off x="-313271" y="2184964"/>
            <a:ext cx="16561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2003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DOCOB Habitats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8A37000-F7D9-F156-B04F-87A4AF971E10}"/>
              </a:ext>
            </a:extLst>
          </p:cNvPr>
          <p:cNvSpPr txBox="1"/>
          <p:nvPr/>
        </p:nvSpPr>
        <p:spPr>
          <a:xfrm>
            <a:off x="1412597" y="2156956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2010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DOCOB </a:t>
            </a:r>
          </a:p>
          <a:p>
            <a:pPr algn="ctr"/>
            <a:r>
              <a:rPr lang="fr-FR" dirty="0"/>
              <a:t>Oiseaux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9DEF128-BBD1-082E-F47A-FE031C0D7D14}"/>
              </a:ext>
            </a:extLst>
          </p:cNvPr>
          <p:cNvSpPr txBox="1"/>
          <p:nvPr/>
        </p:nvSpPr>
        <p:spPr>
          <a:xfrm>
            <a:off x="1865980" y="92067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2010-2013</a:t>
            </a:r>
          </a:p>
          <a:p>
            <a:r>
              <a:rPr lang="fr-FR" dirty="0">
                <a:solidFill>
                  <a:srgbClr val="00B0F0"/>
                </a:solidFill>
              </a:rPr>
              <a:t>Michel </a:t>
            </a:r>
            <a:r>
              <a:rPr lang="fr-FR" dirty="0" err="1">
                <a:solidFill>
                  <a:srgbClr val="00B0F0"/>
                </a:solidFill>
              </a:rPr>
              <a:t>Deriez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781F566-40E4-CB2C-2784-9300DEA91D2F}"/>
              </a:ext>
            </a:extLst>
          </p:cNvPr>
          <p:cNvSpPr txBox="1"/>
          <p:nvPr/>
        </p:nvSpPr>
        <p:spPr>
          <a:xfrm>
            <a:off x="4427984" y="96469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2014-2020</a:t>
            </a:r>
          </a:p>
          <a:p>
            <a:r>
              <a:rPr lang="fr-FR" dirty="0">
                <a:solidFill>
                  <a:srgbClr val="00B0F0"/>
                </a:solidFill>
              </a:rPr>
              <a:t>Marie-France </a:t>
            </a:r>
            <a:r>
              <a:rPr lang="fr-FR" dirty="0" err="1">
                <a:solidFill>
                  <a:srgbClr val="00B0F0"/>
                </a:solidFill>
              </a:rPr>
              <a:t>Léculée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C45566-EAEC-3ECB-2CEF-27F8287E6622}"/>
              </a:ext>
            </a:extLst>
          </p:cNvPr>
          <p:cNvSpPr txBox="1"/>
          <p:nvPr/>
        </p:nvSpPr>
        <p:spPr>
          <a:xfrm>
            <a:off x="7340365" y="90872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2021-2023</a:t>
            </a:r>
          </a:p>
          <a:p>
            <a:r>
              <a:rPr lang="fr-FR" dirty="0" err="1">
                <a:solidFill>
                  <a:srgbClr val="00B0F0"/>
                </a:solidFill>
              </a:rPr>
              <a:t>Rosiane</a:t>
            </a:r>
            <a:r>
              <a:rPr lang="fr-FR" dirty="0">
                <a:solidFill>
                  <a:srgbClr val="00B0F0"/>
                </a:solidFill>
              </a:rPr>
              <a:t> Godefroy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DF7973F-6721-7A61-63F1-497415DC795A}"/>
              </a:ext>
            </a:extLst>
          </p:cNvPr>
          <p:cNvCxnSpPr/>
          <p:nvPr/>
        </p:nvCxnSpPr>
        <p:spPr bwMode="auto">
          <a:xfrm>
            <a:off x="514821" y="1827048"/>
            <a:ext cx="0" cy="3579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E715145-CBC8-6BF2-498B-09BF79C0E35A}"/>
              </a:ext>
            </a:extLst>
          </p:cNvPr>
          <p:cNvCxnSpPr/>
          <p:nvPr/>
        </p:nvCxnSpPr>
        <p:spPr bwMode="auto">
          <a:xfrm>
            <a:off x="2234862" y="1827048"/>
            <a:ext cx="0" cy="3579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3861FF02-8031-89E9-7B82-39319C4D9C4A}"/>
              </a:ext>
            </a:extLst>
          </p:cNvPr>
          <p:cNvSpPr txBox="1"/>
          <p:nvPr/>
        </p:nvSpPr>
        <p:spPr>
          <a:xfrm>
            <a:off x="7000305" y="503587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 de 41 millions d’€ ces 12 dernières années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F95FD765-CB0A-AF0B-B978-2C3D7F451D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096569"/>
              </p:ext>
            </p:extLst>
          </p:nvPr>
        </p:nvGraphicFramePr>
        <p:xfrm>
          <a:off x="683644" y="4083995"/>
          <a:ext cx="6287292" cy="282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46493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547311" y="2996952"/>
            <a:ext cx="7772400" cy="1595115"/>
          </a:xfrm>
          <a:prstGeom prst="rect">
            <a:avLst/>
          </a:prstGeom>
          <a:gradFill rotWithShape="0">
            <a:gsLst>
              <a:gs pos="0">
                <a:srgbClr val="F4FFE0"/>
              </a:gs>
              <a:gs pos="100000">
                <a:srgbClr val="DAFF9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Natura 2000</a:t>
            </a:r>
            <a:br>
              <a:rPr lang="fr-FR" altLang="fr-FR" sz="4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fr-FR" altLang="fr-FR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Bilan de l'année 2023</a:t>
            </a:r>
            <a:endParaRPr lang="fr-FR" altLang="fr-FR" sz="4400" i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-68304"/>
            <a:ext cx="2016918" cy="1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787" y="150448"/>
            <a:ext cx="1397057" cy="1523361"/>
          </a:xfrm>
          <a:prstGeom prst="rect">
            <a:avLst/>
          </a:prstGeom>
        </p:spPr>
      </p:pic>
      <p:pic>
        <p:nvPicPr>
          <p:cNvPr id="7" name="irc_m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" t="-64" r="-46" b="-64"/>
          <a:stretch>
            <a:fillRect/>
          </a:stretch>
        </p:blipFill>
        <p:spPr bwMode="auto">
          <a:xfrm>
            <a:off x="2315512" y="0"/>
            <a:ext cx="2040463" cy="14722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14CF49-5BB6-830D-58FD-F907EB29C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11" y="60780"/>
            <a:ext cx="1584000" cy="1449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190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484187" y="756128"/>
            <a:ext cx="8659813" cy="611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FR" altLang="fr-FR" sz="2300" b="1" dirty="0">
                <a:solidFill>
                  <a:srgbClr val="000000"/>
                </a:solidFill>
              </a:rPr>
              <a:t>Convention Natura 2000 </a:t>
            </a:r>
            <a:r>
              <a:rPr lang="fr-FR" altLang="fr-FR" sz="2300" dirty="0">
                <a:solidFill>
                  <a:srgbClr val="000000"/>
                </a:solidFill>
              </a:rPr>
              <a:t>: 371 717 €</a:t>
            </a:r>
          </a:p>
          <a:p>
            <a:pPr eaLnBrk="1" hangingPunct="1"/>
            <a:r>
              <a:rPr lang="fr-FR" altLang="fr-FR" sz="2300" dirty="0">
                <a:solidFill>
                  <a:srgbClr val="000000"/>
                </a:solidFill>
              </a:rPr>
              <a:t>50% DREAL- 50% FEDER </a:t>
            </a:r>
            <a:r>
              <a:rPr lang="fr-FR" altLang="fr-FR" sz="2300" dirty="0">
                <a:solidFill>
                  <a:srgbClr val="0070C0"/>
                </a:solidFill>
              </a:rPr>
              <a:t>(+33% par rapport à la précédente convention)</a:t>
            </a:r>
          </a:p>
          <a:p>
            <a:pPr eaLnBrk="1" hangingPunct="1"/>
            <a:endParaRPr lang="fr-FR" altLang="fr-FR" sz="23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eaLnBrk="1" hangingPunct="1"/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Financement de 3,34 ETP</a:t>
            </a: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0,8 ETP chargée de mission </a:t>
            </a:r>
            <a:r>
              <a:rPr lang="fr-FR" altLang="fr-FR" sz="2300" dirty="0" err="1">
                <a:solidFill>
                  <a:srgbClr val="000000"/>
                </a:solidFill>
                <a:sym typeface="Wingdings" panose="05000000000000000000" pitchFamily="2" charset="2"/>
              </a:rPr>
              <a:t>Natura</a:t>
            </a: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 2000</a:t>
            </a: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0,8 ETP chargée de mission Observatoire</a:t>
            </a: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0,25 ETP assistante</a:t>
            </a: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0,5 ETP 2 ambassadeurs du littoral </a:t>
            </a: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0,5 ETP 1 stagiaire 6 mois</a:t>
            </a: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chemeClr val="tx1"/>
                </a:solidFill>
                <a:sym typeface="Wingdings" panose="05000000000000000000" pitchFamily="2" charset="2"/>
              </a:rPr>
              <a:t>0,49 ETP Temps d’animation MAEC Chambre d’agriculture</a:t>
            </a:r>
          </a:p>
          <a:p>
            <a:pPr eaLnBrk="1" hangingPunct="1"/>
            <a:endParaRPr lang="fr-FR" altLang="fr-FR" sz="23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prestataires extérieurs diagnostics contrats Natura 2000 et MAEC</a:t>
            </a: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Suivi Loutre d’Europe</a:t>
            </a:r>
          </a:p>
          <a:p>
            <a:pPr marL="342900" indent="-342900" eaLnBrk="1" hangingPunct="1">
              <a:buFontTx/>
              <a:buChar char="-"/>
            </a:pPr>
            <a:endParaRPr lang="fr-FR" altLang="fr-FR" sz="23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342900" indent="-342900" eaLnBrk="1" hangingPunct="1">
              <a:buFontTx/>
              <a:buChar char="-"/>
            </a:pP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Actions de communication soirée Ramsar</a:t>
            </a:r>
          </a:p>
          <a:p>
            <a:pPr eaLnBrk="1" hangingPunct="1"/>
            <a:endParaRPr lang="fr-FR" altLang="fr-FR" sz="23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fr-FR" altLang="fr-FR" sz="2300" b="1" dirty="0">
                <a:solidFill>
                  <a:srgbClr val="000000"/>
                </a:solidFill>
                <a:sym typeface="Wingdings" panose="05000000000000000000" pitchFamily="2" charset="2"/>
              </a:rPr>
              <a:t>LIFE </a:t>
            </a:r>
            <a:r>
              <a:rPr lang="fr-FR" altLang="fr-FR" sz="23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Sallina</a:t>
            </a:r>
            <a:r>
              <a:rPr lang="fr-FR" altLang="fr-FR" sz="2300" b="1" dirty="0">
                <a:solidFill>
                  <a:srgbClr val="000000"/>
                </a:solidFill>
                <a:sym typeface="Wingdings" panose="05000000000000000000" pitchFamily="2" charset="2"/>
              </a:rPr>
              <a:t> : </a:t>
            </a:r>
            <a:r>
              <a:rPr lang="fr-FR" altLang="fr-FR" sz="2300" dirty="0">
                <a:solidFill>
                  <a:srgbClr val="000000"/>
                </a:solidFill>
                <a:sym typeface="Wingdings" panose="05000000000000000000" pitchFamily="2" charset="2"/>
              </a:rPr>
              <a:t>0,2 ETP + prestataires + communication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9750" y="0"/>
            <a:ext cx="8604250" cy="647700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Prévisionnel financier 2022-2023</a:t>
            </a:r>
          </a:p>
        </p:txBody>
      </p:sp>
    </p:spTree>
    <p:extLst>
      <p:ext uri="{BB962C8B-B14F-4D97-AF65-F5344CB8AC3E}">
        <p14:creationId xmlns:p14="http://schemas.microsoft.com/office/powerpoint/2010/main" val="337700488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539750" y="764704"/>
            <a:ext cx="8868739" cy="389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r>
              <a:rPr lang="fr-FR" sz="2400" b="1" dirty="0">
                <a:solidFill>
                  <a:schemeClr val="tx1"/>
                </a:solidFill>
              </a:rPr>
              <a:t>Les outils Natura 2000 et LIFE ont apporté 2 176 348 € en 2023 au territoire (hors animation) </a:t>
            </a:r>
            <a:r>
              <a:rPr lang="fr-FR" sz="2400" dirty="0">
                <a:solidFill>
                  <a:schemeClr val="tx1"/>
                </a:solidFill>
              </a:rPr>
              <a:t> </a:t>
            </a:r>
          </a:p>
          <a:p>
            <a:endParaRPr lang="fr-FR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tx1"/>
                </a:solidFill>
              </a:rPr>
              <a:t>1 905 000 € : MAEC (estimation)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tx1"/>
                </a:solidFill>
              </a:rPr>
              <a:t>        6 033 € : Outils de communication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tx1"/>
                </a:solidFill>
              </a:rPr>
              <a:t>               0 € : Contrats Natura 2000 des collectivités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tx1"/>
                </a:solidFill>
              </a:rPr>
              <a:t>			  0 € : Contrat Natura 2000 privé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tx1"/>
                </a:solidFill>
              </a:rPr>
              <a:t>       6 050 € : Diagnostics MAEC et contrats Natura 2000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tx1"/>
                </a:solidFill>
              </a:rPr>
              <a:t>     11 131 € : Amélioration des connaissances scientifiques, suivis LIFE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tx1"/>
                </a:solidFill>
              </a:rPr>
              <a:t>   248 134 € : dotation biodiversité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9750" y="0"/>
            <a:ext cx="8604250" cy="647700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Apports financiers au territoire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26DBC-44E4-4E89-B712-2228CBA11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922" y="4861882"/>
            <a:ext cx="2016918" cy="1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irc_mi">
            <a:extLst>
              <a:ext uri="{FF2B5EF4-FFF2-40B4-BE49-F238E27FC236}">
                <a16:creationId xmlns:a16="http://schemas.microsoft.com/office/drawing/2014/main" id="{A3391787-76DA-2537-6E05-27ADCDA8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" t="-64" r="-46" b="-64"/>
          <a:stretch>
            <a:fillRect/>
          </a:stretch>
        </p:blipFill>
        <p:spPr bwMode="auto">
          <a:xfrm>
            <a:off x="2273616" y="5064266"/>
            <a:ext cx="2040463" cy="147226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9967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9750" y="0"/>
            <a:ext cx="8604250" cy="404664"/>
          </a:xfrm>
          <a:prstGeom prst="rect">
            <a:avLst/>
          </a:prstGeom>
          <a:gradFill rotWithShape="0">
            <a:gsLst>
              <a:gs pos="0">
                <a:srgbClr val="DAFF90"/>
              </a:gs>
              <a:gs pos="100000">
                <a:srgbClr val="F4FFE0"/>
              </a:gs>
            </a:gsLst>
            <a:lin ang="16200000" scaled="1"/>
          </a:gradFill>
          <a:ln w="9360">
            <a:solidFill>
              <a:srgbClr val="98CC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000000"/>
                </a:solidFill>
              </a:rPr>
              <a:t>Dotation biodiversité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2FEDDE-0679-1FDE-42B6-AB1DFE8D662F}"/>
              </a:ext>
            </a:extLst>
          </p:cNvPr>
          <p:cNvSpPr txBox="1"/>
          <p:nvPr/>
        </p:nvSpPr>
        <p:spPr>
          <a:xfrm>
            <a:off x="1765903" y="3812209"/>
            <a:ext cx="499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248 134 € en 2023 - 721 402 € depuis 2020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46C88-9A41-7DBC-D818-809D47645580}"/>
              </a:ext>
            </a:extLst>
          </p:cNvPr>
          <p:cNvSpPr txBox="1"/>
          <p:nvPr/>
        </p:nvSpPr>
        <p:spPr>
          <a:xfrm>
            <a:off x="717980" y="4831480"/>
            <a:ext cx="831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Stratégie Nationale Biodiversité 2022-2030: toutes les communes rurales sans critères de richesse avec plus de 350 ha d’aires protégées seront éligibles à la dotation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658A63-0D19-133E-1B9A-4A2B63E98D09}"/>
              </a:ext>
            </a:extLst>
          </p:cNvPr>
          <p:cNvSpPr txBox="1"/>
          <p:nvPr/>
        </p:nvSpPr>
        <p:spPr>
          <a:xfrm>
            <a:off x="966878" y="5758418"/>
            <a:ext cx="721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Quelles actions mettre en œuvre pour la biodiversité avec cette dotation?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D677904-03D1-DECD-44D1-55E91B3D2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752810"/>
              </p:ext>
            </p:extLst>
          </p:nvPr>
        </p:nvGraphicFramePr>
        <p:xfrm>
          <a:off x="1259632" y="614579"/>
          <a:ext cx="6336704" cy="3030446"/>
        </p:xfrm>
        <a:graphic>
          <a:graphicData uri="http://schemas.openxmlformats.org/drawingml/2006/table">
            <a:tbl>
              <a:tblPr/>
              <a:tblGrid>
                <a:gridCol w="1964744">
                  <a:extLst>
                    <a:ext uri="{9D8B030D-6E8A-4147-A177-3AD203B41FA5}">
                      <a16:colId xmlns:a16="http://schemas.microsoft.com/office/drawing/2014/main" val="198615278"/>
                    </a:ext>
                  </a:extLst>
                </a:gridCol>
                <a:gridCol w="962075">
                  <a:extLst>
                    <a:ext uri="{9D8B030D-6E8A-4147-A177-3AD203B41FA5}">
                      <a16:colId xmlns:a16="http://schemas.microsoft.com/office/drawing/2014/main" val="924292707"/>
                    </a:ext>
                  </a:extLst>
                </a:gridCol>
                <a:gridCol w="779402">
                  <a:extLst>
                    <a:ext uri="{9D8B030D-6E8A-4147-A177-3AD203B41FA5}">
                      <a16:colId xmlns:a16="http://schemas.microsoft.com/office/drawing/2014/main" val="2733260028"/>
                    </a:ext>
                  </a:extLst>
                </a:gridCol>
                <a:gridCol w="779402">
                  <a:extLst>
                    <a:ext uri="{9D8B030D-6E8A-4147-A177-3AD203B41FA5}">
                      <a16:colId xmlns:a16="http://schemas.microsoft.com/office/drawing/2014/main" val="2932078527"/>
                    </a:ext>
                  </a:extLst>
                </a:gridCol>
                <a:gridCol w="876828">
                  <a:extLst>
                    <a:ext uri="{9D8B030D-6E8A-4147-A177-3AD203B41FA5}">
                      <a16:colId xmlns:a16="http://schemas.microsoft.com/office/drawing/2014/main" val="2438891026"/>
                    </a:ext>
                  </a:extLst>
                </a:gridCol>
                <a:gridCol w="974253">
                  <a:extLst>
                    <a:ext uri="{9D8B030D-6E8A-4147-A177-3AD203B41FA5}">
                      <a16:colId xmlns:a16="http://schemas.microsoft.com/office/drawing/2014/main" val="3358480396"/>
                    </a:ext>
                  </a:extLst>
                </a:gridCol>
              </a:tblGrid>
              <a:tr h="4933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Nom commune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Attribution dotation Natura 2000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307522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306705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BARRE-DE-MONTS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25 286 €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25 281 €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34 139 €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37 271 €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121 977 €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122635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BEAUVOIR-SUR-MER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29 904 €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29 672 €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40 227 €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43 375 €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143 178 €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801413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BOIS-DE-CENE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13 341 €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14 675 €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28 016 €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639302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19 977 €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19 984 €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27 169 €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29 201 €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96 331 €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15469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L'EPINE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23 628 €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25 563 €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49 191 €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505641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NOTRE-DAME-DE-MONTS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29 546 €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29 734 €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40 408 €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43 748 €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143 436 €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939616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PERRIER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17 387 €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17 452 €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23 835 €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25 783 €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84 457 €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759496"/>
                  </a:ext>
                </a:extLst>
              </a:tr>
              <a:tr h="2819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SOULLANS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26 298 €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28 518 €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54 816 €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350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8484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pe de travail 1-sports 2013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SimSun"/>
        <a:cs typeface="SimSun"/>
      </a:majorFont>
      <a:minorFont>
        <a:latin typeface="Calibri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gpe de travail 1-sports 2013</Template>
  <TotalTime>12418</TotalTime>
  <Words>2216</Words>
  <Application>Microsoft Office PowerPoint</Application>
  <PresentationFormat>Affichage à l'écran (4:3)</PresentationFormat>
  <Paragraphs>473</Paragraphs>
  <Slides>32</Slides>
  <Notes>30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Comic Sans MS</vt:lpstr>
      <vt:lpstr>Times New Roman</vt:lpstr>
      <vt:lpstr>Wingdings</vt:lpstr>
      <vt:lpstr>gpe de travail 1-sports 2013</vt:lpstr>
      <vt:lpstr>Chart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Groupe de travail n°2: Sensibilisation des sportifs individuels littoraux</dc:title>
  <dc:creator>Sophie</dc:creator>
  <cp:lastModifiedBy>Julie Aycaguer</cp:lastModifiedBy>
  <cp:revision>906</cp:revision>
  <cp:lastPrinted>2023-12-14T10:29:01Z</cp:lastPrinted>
  <dcterms:created xsi:type="dcterms:W3CDTF">2013-06-17T07:09:32Z</dcterms:created>
  <dcterms:modified xsi:type="dcterms:W3CDTF">2023-12-18T08:14:25Z</dcterms:modified>
</cp:coreProperties>
</file>